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6" r:id="rId2"/>
    <p:sldId id="282" r:id="rId3"/>
    <p:sldId id="267" r:id="rId4"/>
    <p:sldId id="274" r:id="rId5"/>
    <p:sldId id="273" r:id="rId6"/>
    <p:sldId id="268" r:id="rId7"/>
    <p:sldId id="269" r:id="rId8"/>
    <p:sldId id="270" r:id="rId9"/>
    <p:sldId id="290" r:id="rId10"/>
    <p:sldId id="293" r:id="rId11"/>
    <p:sldId id="291" r:id="rId12"/>
    <p:sldId id="272" r:id="rId13"/>
    <p:sldId id="283" r:id="rId14"/>
    <p:sldId id="277" r:id="rId15"/>
    <p:sldId id="259" r:id="rId16"/>
    <p:sldId id="260" r:id="rId17"/>
    <p:sldId id="261" r:id="rId18"/>
    <p:sldId id="285" r:id="rId19"/>
    <p:sldId id="278" r:id="rId20"/>
    <p:sldId id="279" r:id="rId21"/>
    <p:sldId id="281" r:id="rId22"/>
    <p:sldId id="286" r:id="rId23"/>
    <p:sldId id="276" r:id="rId24"/>
    <p:sldId id="288" r:id="rId25"/>
    <p:sldId id="287" r:id="rId26"/>
    <p:sldId id="264" r:id="rId27"/>
    <p:sldId id="284" r:id="rId28"/>
    <p:sldId id="257" r:id="rId29"/>
    <p:sldId id="258" r:id="rId30"/>
    <p:sldId id="289" r:id="rId31"/>
    <p:sldId id="265" r:id="rId32"/>
    <p:sldId id="262" r:id="rId33"/>
    <p:sldId id="292" r:id="rId34"/>
    <p:sldId id="263" r:id="rId35"/>
  </p:sldIdLst>
  <p:sldSz cx="9144000" cy="6858000" type="screen4x3"/>
  <p:notesSz cx="7077075" cy="9004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6">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8" autoAdjust="0"/>
    <p:restoredTop sz="86412" autoAdjust="0"/>
  </p:normalViewPr>
  <p:slideViewPr>
    <p:cSldViewPr>
      <p:cViewPr varScale="1">
        <p:scale>
          <a:sx n="97" d="100"/>
          <a:sy n="97" d="100"/>
        </p:scale>
        <p:origin x="444" y="84"/>
      </p:cViewPr>
      <p:guideLst>
        <p:guide orient="horz" pos="2160"/>
        <p:guide pos="2880"/>
      </p:guideLst>
    </p:cSldViewPr>
  </p:slideViewPr>
  <p:outlineViewPr>
    <p:cViewPr>
      <p:scale>
        <a:sx n="33" d="100"/>
        <a:sy n="33" d="100"/>
      </p:scale>
      <p:origin x="0" y="-109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1" d="1"/>
        <a:sy n="1" d="1"/>
      </p:scale>
      <p:origin x="0" y="0"/>
    </p:cViewPr>
  </p:notesTextViewPr>
  <p:notesViewPr>
    <p:cSldViewPr>
      <p:cViewPr varScale="1">
        <p:scale>
          <a:sx n="90" d="100"/>
          <a:sy n="90" d="100"/>
        </p:scale>
        <p:origin x="-3762" y="-102"/>
      </p:cViewPr>
      <p:guideLst>
        <p:guide orient="horz" pos="2836"/>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4.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8"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Lionfish biomass reduction with increased Grouper biomass</a:t>
            </a:r>
          </a:p>
        </c:rich>
      </c:tx>
      <c:layout>
        <c:manualLayout>
          <c:xMode val="edge"/>
          <c:yMode val="edge"/>
          <c:x val="0.15237620582908373"/>
          <c:y val="2.5827280064568199E-2"/>
        </c:manualLayout>
      </c:layout>
      <c:overlay val="0"/>
    </c:title>
    <c:autoTitleDeleted val="0"/>
    <c:plotArea>
      <c:layout/>
      <c:lineChart>
        <c:grouping val="standard"/>
        <c:varyColors val="0"/>
        <c:ser>
          <c:idx val="0"/>
          <c:order val="0"/>
          <c:tx>
            <c:strRef>
              <c:f>Sheet6!$C$7</c:f>
              <c:strCache>
                <c:ptCount val="1"/>
                <c:pt idx="0">
                  <c:v>G</c:v>
                </c:pt>
              </c:strCache>
            </c:strRef>
          </c:tx>
          <c:dLbls>
            <c:dLbl>
              <c:idx val="0"/>
              <c:layout>
                <c:manualLayout>
                  <c:x val="-5.7009244154431774E-2"/>
                  <c:y val="-2.9055690072639227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Sheet6!$C$8:$C$11</c:f>
              <c:numCache>
                <c:formatCode>General</c:formatCode>
                <c:ptCount val="4"/>
                <c:pt idx="0">
                  <c:v>178</c:v>
                </c:pt>
                <c:pt idx="1">
                  <c:v>800</c:v>
                </c:pt>
                <c:pt idx="2">
                  <c:v>1500</c:v>
                </c:pt>
                <c:pt idx="3">
                  <c:v>3000</c:v>
                </c:pt>
              </c:numCache>
            </c:numRef>
          </c:val>
          <c:smooth val="0"/>
        </c:ser>
        <c:ser>
          <c:idx val="1"/>
          <c:order val="1"/>
          <c:tx>
            <c:strRef>
              <c:f>Sheet6!$D$7</c:f>
              <c:strCache>
                <c:ptCount val="1"/>
                <c:pt idx="0">
                  <c:v>L</c:v>
                </c:pt>
              </c:strCache>
            </c:strRef>
          </c:tx>
          <c:dLbls>
            <c:dLbl>
              <c:idx val="0"/>
              <c:layout>
                <c:manualLayout>
                  <c:x val="-6.7884719956498113E-2"/>
                  <c:y val="2.2598870056497057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Sheet6!$D$8:$D$11</c:f>
              <c:numCache>
                <c:formatCode>General</c:formatCode>
                <c:ptCount val="4"/>
                <c:pt idx="0">
                  <c:v>45</c:v>
                </c:pt>
                <c:pt idx="1">
                  <c:v>25.5</c:v>
                </c:pt>
                <c:pt idx="2">
                  <c:v>15.299999999999999</c:v>
                </c:pt>
                <c:pt idx="3">
                  <c:v>6.3</c:v>
                </c:pt>
              </c:numCache>
            </c:numRef>
          </c:val>
          <c:smooth val="0"/>
        </c:ser>
        <c:dLbls>
          <c:dLblPos val="l"/>
          <c:showLegendKey val="0"/>
          <c:showVal val="1"/>
          <c:showCatName val="0"/>
          <c:showSerName val="0"/>
          <c:showPercent val="0"/>
          <c:showBubbleSize val="0"/>
        </c:dLbls>
        <c:marker val="1"/>
        <c:smooth val="0"/>
        <c:axId val="240835392"/>
        <c:axId val="240835952"/>
      </c:lineChart>
      <c:catAx>
        <c:axId val="240835392"/>
        <c:scaling>
          <c:orientation val="minMax"/>
        </c:scaling>
        <c:delete val="0"/>
        <c:axPos val="b"/>
        <c:title>
          <c:tx>
            <c:rich>
              <a:bodyPr/>
              <a:lstStyle/>
              <a:p>
                <a:pPr>
                  <a:defRPr/>
                </a:pPr>
                <a:r>
                  <a:rPr lang="en-US" dirty="0" smtClean="0"/>
                  <a:t>Reefs</a:t>
                </a:r>
                <a:endParaRPr lang="en-US" dirty="0"/>
              </a:p>
            </c:rich>
          </c:tx>
          <c:overlay val="0"/>
        </c:title>
        <c:majorTickMark val="out"/>
        <c:minorTickMark val="none"/>
        <c:tickLblPos val="nextTo"/>
        <c:crossAx val="240835952"/>
        <c:crosses val="autoZero"/>
        <c:auto val="1"/>
        <c:lblAlgn val="ctr"/>
        <c:lblOffset val="100"/>
        <c:noMultiLvlLbl val="0"/>
      </c:catAx>
      <c:valAx>
        <c:axId val="240835952"/>
        <c:scaling>
          <c:orientation val="minMax"/>
          <c:min val="0"/>
        </c:scaling>
        <c:delete val="0"/>
        <c:axPos val="l"/>
        <c:majorGridlines/>
        <c:title>
          <c:tx>
            <c:rich>
              <a:bodyPr rot="-5400000" vert="horz"/>
              <a:lstStyle/>
              <a:p>
                <a:pPr>
                  <a:defRPr sz="1100"/>
                </a:pPr>
                <a:r>
                  <a:rPr lang="en-US" sz="1100" b="0" i="0" u="none" strike="noStrike" baseline="0">
                    <a:effectLst/>
                  </a:rPr>
                  <a:t>(g/100m</a:t>
                </a:r>
                <a:r>
                  <a:rPr lang="en-US" sz="1100" b="0" i="0" u="none" strike="noStrike" baseline="30000">
                    <a:effectLst/>
                  </a:rPr>
                  <a:t>2</a:t>
                </a:r>
                <a:r>
                  <a:rPr lang="en-US" sz="1100" b="0" i="0" u="none" strike="noStrike" baseline="0">
                    <a:effectLst/>
                  </a:rPr>
                  <a:t>)</a:t>
                </a:r>
                <a:r>
                  <a:rPr lang="en-US" sz="1100" b="1" i="0" u="none" strike="noStrike" baseline="0"/>
                  <a:t> </a:t>
                </a:r>
                <a:endParaRPr lang="en-US" sz="1100"/>
              </a:p>
            </c:rich>
          </c:tx>
          <c:overlay val="0"/>
        </c:title>
        <c:numFmt formatCode="General" sourceLinked="1"/>
        <c:majorTickMark val="out"/>
        <c:minorTickMark val="none"/>
        <c:tickLblPos val="nextTo"/>
        <c:txPr>
          <a:bodyPr/>
          <a:lstStyle/>
          <a:p>
            <a:pPr>
              <a:defRPr sz="1100"/>
            </a:pPr>
            <a:endParaRPr lang="en-US"/>
          </a:p>
        </c:txPr>
        <c:crossAx val="240835392"/>
        <c:crosses val="autoZero"/>
        <c:crossBetween val="between"/>
      </c:valAx>
    </c:plotArea>
    <c:legend>
      <c:legendPos val="r"/>
      <c:overlay val="0"/>
      <c:txPr>
        <a:bodyPr/>
        <a:lstStyle/>
        <a:p>
          <a:pPr>
            <a:defRPr sz="1100"/>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50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50215"/>
          </a:xfrm>
          <a:prstGeom prst="rect">
            <a:avLst/>
          </a:prstGeom>
        </p:spPr>
        <p:txBody>
          <a:bodyPr vert="horz" lIns="91440" tIns="45720" rIns="91440" bIns="45720" rtlCol="0"/>
          <a:lstStyle>
            <a:lvl1pPr algn="r">
              <a:defRPr sz="1200"/>
            </a:lvl1pPr>
          </a:lstStyle>
          <a:p>
            <a:fld id="{A00C2FB9-6A25-45C9-98D2-918630B62DF5}" type="datetimeFigureOut">
              <a:rPr lang="en-US" smtClean="0"/>
              <a:t>12/6/2013</a:t>
            </a:fld>
            <a:endParaRPr lang="en-US"/>
          </a:p>
        </p:txBody>
      </p:sp>
      <p:sp>
        <p:nvSpPr>
          <p:cNvPr id="4" name="Footer Placeholder 3"/>
          <p:cNvSpPr>
            <a:spLocks noGrp="1"/>
          </p:cNvSpPr>
          <p:nvPr>
            <p:ph type="ftr" sz="quarter" idx="2"/>
          </p:nvPr>
        </p:nvSpPr>
        <p:spPr>
          <a:xfrm>
            <a:off x="0" y="8552522"/>
            <a:ext cx="3066733" cy="45021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552522"/>
            <a:ext cx="3066733" cy="450215"/>
          </a:xfrm>
          <a:prstGeom prst="rect">
            <a:avLst/>
          </a:prstGeom>
        </p:spPr>
        <p:txBody>
          <a:bodyPr vert="horz" lIns="91440" tIns="45720" rIns="91440" bIns="45720" rtlCol="0" anchor="b"/>
          <a:lstStyle>
            <a:lvl1pPr algn="r">
              <a:defRPr sz="1200"/>
            </a:lvl1pPr>
          </a:lstStyle>
          <a:p>
            <a:fld id="{00D19879-754B-473F-87B9-87BC1F5C97C4}" type="slidenum">
              <a:rPr lang="en-US" smtClean="0"/>
              <a:t>‹#›</a:t>
            </a:fld>
            <a:endParaRPr lang="en-US"/>
          </a:p>
        </p:txBody>
      </p:sp>
    </p:spTree>
    <p:extLst>
      <p:ext uri="{BB962C8B-B14F-4D97-AF65-F5344CB8AC3E}">
        <p14:creationId xmlns:p14="http://schemas.microsoft.com/office/powerpoint/2010/main" val="23670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50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705" y="0"/>
            <a:ext cx="3066733" cy="450215"/>
          </a:xfrm>
          <a:prstGeom prst="rect">
            <a:avLst/>
          </a:prstGeom>
        </p:spPr>
        <p:txBody>
          <a:bodyPr vert="horz" lIns="91440" tIns="45720" rIns="91440" bIns="45720" rtlCol="0"/>
          <a:lstStyle>
            <a:lvl1pPr algn="r">
              <a:defRPr sz="1200"/>
            </a:lvl1pPr>
          </a:lstStyle>
          <a:p>
            <a:fld id="{F7940347-11D9-49E9-BC64-8B77A0C25CB8}" type="datetimeFigureOut">
              <a:rPr lang="en-US" smtClean="0"/>
              <a:t>12/6/2013</a:t>
            </a:fld>
            <a:endParaRPr lang="en-US"/>
          </a:p>
        </p:txBody>
      </p:sp>
      <p:sp>
        <p:nvSpPr>
          <p:cNvPr id="4" name="Slide Image Placeholder 3"/>
          <p:cNvSpPr>
            <a:spLocks noGrp="1" noRot="1" noChangeAspect="1"/>
          </p:cNvSpPr>
          <p:nvPr>
            <p:ph type="sldImg" idx="2"/>
          </p:nvPr>
        </p:nvSpPr>
        <p:spPr>
          <a:xfrm>
            <a:off x="1287463" y="674688"/>
            <a:ext cx="4502150" cy="33766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7708" y="4277043"/>
            <a:ext cx="5661660" cy="405193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552522"/>
            <a:ext cx="3066733" cy="45021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552522"/>
            <a:ext cx="3066733" cy="450215"/>
          </a:xfrm>
          <a:prstGeom prst="rect">
            <a:avLst/>
          </a:prstGeom>
        </p:spPr>
        <p:txBody>
          <a:bodyPr vert="horz" lIns="91440" tIns="45720" rIns="91440" bIns="45720" rtlCol="0" anchor="b"/>
          <a:lstStyle>
            <a:lvl1pPr algn="r">
              <a:defRPr sz="1200"/>
            </a:lvl1pPr>
          </a:lstStyle>
          <a:p>
            <a:fld id="{877A8A5D-1A41-4765-A89A-5CBF2D9984F7}" type="slidenum">
              <a:rPr lang="en-US" smtClean="0"/>
              <a:t>‹#›</a:t>
            </a:fld>
            <a:endParaRPr lang="en-US"/>
          </a:p>
        </p:txBody>
      </p:sp>
    </p:spTree>
    <p:extLst>
      <p:ext uri="{BB962C8B-B14F-4D97-AF65-F5344CB8AC3E}">
        <p14:creationId xmlns:p14="http://schemas.microsoft.com/office/powerpoint/2010/main" val="3787862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81549AE-E3EC-44D5-990F-2A61643FDAAA}" type="slidenum">
              <a:rPr lang="en-US" smtClean="0"/>
              <a:t>1</a:t>
            </a:fld>
            <a:endParaRPr lang="en-US"/>
          </a:p>
        </p:txBody>
      </p:sp>
    </p:spTree>
    <p:extLst>
      <p:ext uri="{BB962C8B-B14F-4D97-AF65-F5344CB8AC3E}">
        <p14:creationId xmlns:p14="http://schemas.microsoft.com/office/powerpoint/2010/main" val="105185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bg</a:t>
            </a:r>
            <a:r>
              <a:rPr lang="en-US" dirty="0" smtClean="0"/>
              <a:t>: per capita increase of predators/prey     grouper/</a:t>
            </a:r>
            <a:r>
              <a:rPr lang="en-US" dirty="0" err="1" smtClean="0"/>
              <a:t>yr</a:t>
            </a:r>
            <a:endParaRPr lang="en-US" dirty="0" smtClean="0"/>
          </a:p>
          <a:p>
            <a:r>
              <a:rPr lang="en-US" dirty="0" smtClean="0"/>
              <a:t>dg: death rate of predators		</a:t>
            </a:r>
          </a:p>
          <a:p>
            <a:r>
              <a:rPr lang="en-US" dirty="0" err="1" smtClean="0"/>
              <a:t>bl</a:t>
            </a:r>
            <a:r>
              <a:rPr lang="en-US" dirty="0" smtClean="0"/>
              <a:t>: intrinsic growth rate of prey	lionfish/</a:t>
            </a:r>
            <a:r>
              <a:rPr lang="en-US" dirty="0" err="1" smtClean="0"/>
              <a:t>yr</a:t>
            </a:r>
            <a:endParaRPr lang="en-US" dirty="0" smtClean="0"/>
          </a:p>
          <a:p>
            <a:r>
              <a:rPr lang="en-US" dirty="0" smtClean="0"/>
              <a:t>dl: reduction in prey/</a:t>
            </a:r>
            <a:r>
              <a:rPr lang="en-US" dirty="0" err="1" smtClean="0"/>
              <a:t>pred</a:t>
            </a:r>
            <a:endParaRPr lang="en-US" dirty="0" smtClean="0"/>
          </a:p>
          <a:p>
            <a:r>
              <a:rPr lang="en-US" dirty="0" err="1" smtClean="0"/>
              <a:t>bc</a:t>
            </a:r>
            <a:r>
              <a:rPr lang="en-US" dirty="0" smtClean="0"/>
              <a:t>: intrinsic growth rate of prey	coral fish/</a:t>
            </a:r>
            <a:r>
              <a:rPr lang="en-US" dirty="0" err="1" smtClean="0"/>
              <a:t>yr</a:t>
            </a:r>
            <a:endParaRPr lang="en-US" dirty="0" smtClean="0"/>
          </a:p>
          <a:p>
            <a:r>
              <a:rPr lang="en-US" dirty="0" smtClean="0"/>
              <a:t>dc: reduction in prey/</a:t>
            </a:r>
            <a:r>
              <a:rPr lang="en-US" dirty="0" err="1" smtClean="0"/>
              <a:t>pred</a:t>
            </a:r>
            <a:endParaRPr lang="en-US" dirty="0" smtClean="0"/>
          </a:p>
          <a:p>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18</a:t>
            </a:fld>
            <a:endParaRPr lang="en-US"/>
          </a:p>
        </p:txBody>
      </p:sp>
    </p:spTree>
    <p:extLst>
      <p:ext uri="{BB962C8B-B14F-4D97-AF65-F5344CB8AC3E}">
        <p14:creationId xmlns:p14="http://schemas.microsoft.com/office/powerpoint/2010/main" val="296414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USVI website</a:t>
            </a:r>
            <a:r>
              <a:rPr lang="en-US" baseline="0" dirty="0" smtClean="0"/>
              <a:t> = current harvesting 26K</a:t>
            </a:r>
          </a:p>
          <a:p>
            <a:endParaRPr lang="en-US" baseline="0" dirty="0" smtClean="0"/>
          </a:p>
          <a:p>
            <a:r>
              <a:rPr lang="en-US" baseline="0" dirty="0" smtClean="0"/>
              <a:t>Lionfish at 300 meters aren’t fished</a:t>
            </a:r>
          </a:p>
          <a:p>
            <a:endParaRPr lang="en-US" baseline="0" dirty="0" smtClean="0"/>
          </a:p>
          <a:p>
            <a:r>
              <a:rPr lang="en-US" baseline="0" dirty="0" smtClean="0"/>
              <a:t>Increasing by 10 fold would equal 4.1% when according to one study 27% is needed per month</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23</a:t>
            </a:fld>
            <a:endParaRPr lang="en-US"/>
          </a:p>
        </p:txBody>
      </p:sp>
    </p:spTree>
    <p:extLst>
      <p:ext uri="{BB962C8B-B14F-4D97-AF65-F5344CB8AC3E}">
        <p14:creationId xmlns:p14="http://schemas.microsoft.com/office/powerpoint/2010/main" val="835116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 year</a:t>
            </a:r>
          </a:p>
          <a:p>
            <a:endParaRPr lang="en-US" dirty="0" smtClean="0"/>
          </a:p>
          <a:p>
            <a:r>
              <a:rPr lang="en-US" dirty="0" smtClean="0"/>
              <a:t>.09%</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26</a:t>
            </a:fld>
            <a:endParaRPr lang="en-US"/>
          </a:p>
        </p:txBody>
      </p:sp>
    </p:spTree>
    <p:extLst>
      <p:ext uri="{BB962C8B-B14F-4D97-AF65-F5344CB8AC3E}">
        <p14:creationId xmlns:p14="http://schemas.microsoft.com/office/powerpoint/2010/main" val="104495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Areas of different densities of lionfish and grouper were analyzed</a:t>
            </a:r>
          </a:p>
          <a:p>
            <a:r>
              <a:rPr lang="en-US" dirty="0" smtClean="0"/>
              <a:t>Largest adult lionfish ~ 300-400 g</a:t>
            </a:r>
          </a:p>
          <a:p>
            <a:r>
              <a:rPr lang="en-US" dirty="0" smtClean="0"/>
              <a:t>Average is 140g</a:t>
            </a:r>
          </a:p>
          <a:p>
            <a:endParaRPr lang="en-US" dirty="0" smtClean="0"/>
          </a:p>
          <a:p>
            <a:r>
              <a:rPr lang="en-US" sz="1200" b="0" i="0" u="none" strike="noStrike" kern="1200" dirty="0" err="1" smtClean="0">
                <a:solidFill>
                  <a:schemeClr val="tx1"/>
                </a:solidFill>
                <a:effectLst/>
                <a:latin typeface="+mn-lt"/>
                <a:ea typeface="+mn-ea"/>
                <a:cs typeface="+mn-cs"/>
              </a:rPr>
              <a:t>Exuma</a:t>
            </a:r>
            <a:r>
              <a:rPr lang="en-US" sz="1200" b="0" i="0" u="none" strike="noStrike" kern="1200" dirty="0" smtClean="0">
                <a:solidFill>
                  <a:schemeClr val="tx1"/>
                </a:solidFill>
                <a:effectLst/>
                <a:latin typeface="+mn-lt"/>
                <a:ea typeface="+mn-ea"/>
                <a:cs typeface="+mn-cs"/>
              </a:rPr>
              <a:t> Cays Land and Sea Park</a:t>
            </a:r>
            <a:r>
              <a:rPr lang="en-US" dirty="0" smtClean="0"/>
              <a:t> </a:t>
            </a:r>
          </a:p>
          <a:p>
            <a:endParaRPr lang="en-US" dirty="0" smtClean="0"/>
          </a:p>
          <a:p>
            <a:r>
              <a:rPr lang="en-US" dirty="0" smtClean="0"/>
              <a:t>Assuming grouper eating lionfish</a:t>
            </a:r>
          </a:p>
          <a:p>
            <a:endParaRPr lang="en-US" dirty="0" smtClean="0"/>
          </a:p>
          <a:p>
            <a:r>
              <a:rPr lang="en-US" dirty="0" smtClean="0"/>
              <a:t>How can we get this 3000g/100m2 ?</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28</a:t>
            </a:fld>
            <a:endParaRPr lang="en-US"/>
          </a:p>
        </p:txBody>
      </p:sp>
    </p:spTree>
    <p:extLst>
      <p:ext uri="{BB962C8B-B14F-4D97-AF65-F5344CB8AC3E}">
        <p14:creationId xmlns:p14="http://schemas.microsoft.com/office/powerpoint/2010/main" val="2327551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estimates from</a:t>
            </a:r>
            <a:r>
              <a:rPr lang="en-US" baseline="0" dirty="0" smtClean="0"/>
              <a:t> grouper aquaculture in South East Asia</a:t>
            </a:r>
          </a:p>
          <a:p>
            <a:endParaRPr lang="en-US" baseline="0" dirty="0" smtClean="0"/>
          </a:p>
          <a:p>
            <a:r>
              <a:rPr lang="en-US" baseline="0" dirty="0" smtClean="0"/>
              <a:t>3yr payback</a:t>
            </a:r>
          </a:p>
          <a:p>
            <a:endParaRPr lang="en-US" baseline="0" dirty="0" smtClean="0"/>
          </a:p>
          <a:p>
            <a:r>
              <a:rPr lang="en-US" baseline="0" dirty="0" smtClean="0"/>
              <a:t>USVI </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29</a:t>
            </a:fld>
            <a:endParaRPr lang="en-US"/>
          </a:p>
        </p:txBody>
      </p:sp>
    </p:spTree>
    <p:extLst>
      <p:ext uri="{BB962C8B-B14F-4D97-AF65-F5344CB8AC3E}">
        <p14:creationId xmlns:p14="http://schemas.microsoft.com/office/powerpoint/2010/main" val="3309716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C0 = 212 </a:t>
            </a:r>
          </a:p>
          <a:p>
            <a:r>
              <a:rPr lang="en-US" dirty="0" smtClean="0"/>
              <a:t>L0 = 45</a:t>
            </a:r>
          </a:p>
          <a:p>
            <a:r>
              <a:rPr lang="en-US" dirty="0" smtClean="0"/>
              <a:t>G0 = 178</a:t>
            </a:r>
          </a:p>
          <a:p>
            <a:r>
              <a:rPr lang="en-US" dirty="0" smtClean="0"/>
              <a:t>K = 800</a:t>
            </a:r>
          </a:p>
          <a:p>
            <a:r>
              <a:rPr lang="en-US" dirty="0" smtClean="0"/>
              <a:t>RC = .447 </a:t>
            </a:r>
          </a:p>
          <a:p>
            <a:r>
              <a:rPr lang="en-US" dirty="0" smtClean="0"/>
              <a:t>dl = .3 #roughly the lifespan of a fish that live 15-20 years</a:t>
            </a:r>
          </a:p>
          <a:p>
            <a:r>
              <a:rPr lang="en-US" dirty="0" smtClean="0"/>
              <a:t>    </a:t>
            </a:r>
            <a:r>
              <a:rPr lang="en-US" dirty="0" err="1" smtClean="0"/>
              <a:t>bl</a:t>
            </a:r>
            <a:r>
              <a:rPr lang="en-US" dirty="0" smtClean="0"/>
              <a:t> = .05</a:t>
            </a:r>
          </a:p>
          <a:p>
            <a:r>
              <a:rPr lang="en-US" dirty="0" smtClean="0"/>
              <a:t>    </a:t>
            </a:r>
            <a:r>
              <a:rPr lang="en-US" dirty="0" err="1" smtClean="0"/>
              <a:t>grouper_harv</a:t>
            </a:r>
            <a:r>
              <a:rPr lang="en-US" dirty="0" smtClean="0"/>
              <a:t> = .349  </a:t>
            </a:r>
          </a:p>
          <a:p>
            <a:r>
              <a:rPr lang="en-US" dirty="0" smtClean="0"/>
              <a:t>  </a:t>
            </a:r>
            <a:r>
              <a:rPr lang="en-US" dirty="0" err="1" smtClean="0"/>
              <a:t>lion_attack</a:t>
            </a:r>
            <a:r>
              <a:rPr lang="en-US" dirty="0" smtClean="0"/>
              <a:t> = 8.6/240</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31</a:t>
            </a:fld>
            <a:endParaRPr lang="en-US"/>
          </a:p>
        </p:txBody>
      </p:sp>
    </p:spTree>
    <p:extLst>
      <p:ext uri="{BB962C8B-B14F-4D97-AF65-F5344CB8AC3E}">
        <p14:creationId xmlns:p14="http://schemas.microsoft.com/office/powerpoint/2010/main" val="86442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Quantifying lionfish natural mortality and the size-selective vulnerability to harvest are the most important knowledge gaps for future research (Barbour et al., 2011).</a:t>
            </a:r>
          </a:p>
          <a:p>
            <a:endParaRPr lang="en-US" dirty="0" smtClean="0"/>
          </a:p>
          <a:p>
            <a:r>
              <a:rPr lang="en-US" dirty="0" smtClean="0"/>
              <a:t>Laboratory and field trials are needed to understand the size-dependency of the predator-prey relationship and the role that small-bodied grouper and other </a:t>
            </a:r>
            <a:r>
              <a:rPr lang="en-US" dirty="0" err="1" smtClean="0"/>
              <a:t>piscivores</a:t>
            </a:r>
            <a:r>
              <a:rPr lang="en-US" dirty="0" smtClean="0"/>
              <a:t> may play, particularly in preying upon juvenile lionfish (</a:t>
            </a:r>
            <a:r>
              <a:rPr lang="en-US" dirty="0" err="1" smtClean="0"/>
              <a:t>Mumby</a:t>
            </a:r>
            <a:r>
              <a:rPr lang="en-US" dirty="0" smtClean="0"/>
              <a:t> et al., 2011)</a:t>
            </a:r>
          </a:p>
          <a:p>
            <a:endParaRPr lang="en-US" dirty="0" smtClean="0"/>
          </a:p>
          <a:p>
            <a:r>
              <a:rPr lang="en-US" dirty="0" smtClean="0"/>
              <a:t>Economic incentives, such as the development of a commercial market for lionfish - which is beginning to happen in some parts of the Caribbean - might help make direct interventions a cost- effective option(</a:t>
            </a:r>
            <a:r>
              <a:rPr lang="en-US" dirty="0" err="1" smtClean="0"/>
              <a:t>Mumby</a:t>
            </a:r>
            <a:r>
              <a:rPr lang="en-US" dirty="0" smtClean="0"/>
              <a:t> et al., 2011).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32</a:t>
            </a:fld>
            <a:endParaRPr lang="en-US"/>
          </a:p>
        </p:txBody>
      </p:sp>
    </p:spTree>
    <p:extLst>
      <p:ext uri="{BB962C8B-B14F-4D97-AF65-F5344CB8AC3E}">
        <p14:creationId xmlns:p14="http://schemas.microsoft.com/office/powerpoint/2010/main" val="153375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Lionfish is a genus of venomous marine fish native to the Indo-Pacific.  Lionfish are characterized by warning coloration with red, white, creamy, or black bands and showy pectoral fins and venomous spiky fin rays. </a:t>
            </a:r>
            <a:r>
              <a:rPr lang="en-US" i="1" dirty="0" smtClean="0"/>
              <a:t>Lionfish </a:t>
            </a:r>
            <a:r>
              <a:rPr lang="en-US" dirty="0" smtClean="0"/>
              <a:t>in the Atlantic range from 2.0 in 18 in in length,  and weigh from 25 grams to 1.3 kilograms . Lionfish can live from five to 18 years. </a:t>
            </a:r>
            <a:endParaRPr lang="en-US" dirty="0"/>
          </a:p>
        </p:txBody>
      </p:sp>
      <p:sp>
        <p:nvSpPr>
          <p:cNvPr id="4" name="Slide Number Placeholder 3"/>
          <p:cNvSpPr>
            <a:spLocks noGrp="1"/>
          </p:cNvSpPr>
          <p:nvPr>
            <p:ph type="sldNum" sz="quarter" idx="10"/>
          </p:nvPr>
        </p:nvSpPr>
        <p:spPr/>
        <p:txBody>
          <a:bodyPr/>
          <a:lstStyle/>
          <a:p>
            <a:fld id="{E81549AE-E3EC-44D5-990F-2A61643FDAAA}" type="slidenum">
              <a:rPr lang="en-US" smtClean="0"/>
              <a:t>3</a:t>
            </a:fld>
            <a:endParaRPr lang="en-US"/>
          </a:p>
        </p:txBody>
      </p:sp>
    </p:spTree>
    <p:extLst>
      <p:ext uri="{BB962C8B-B14F-4D97-AF65-F5344CB8AC3E}">
        <p14:creationId xmlns:p14="http://schemas.microsoft.com/office/powerpoint/2010/main" val="19264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moray eel,</a:t>
            </a:r>
            <a:r>
              <a:rPr lang="en-US" baseline="0" dirty="0" smtClean="0"/>
              <a:t> sharks, grouper, humans</a:t>
            </a:r>
          </a:p>
          <a:p>
            <a:endParaRPr lang="en-US" baseline="0" dirty="0" smtClean="0"/>
          </a:p>
          <a:p>
            <a:r>
              <a:rPr lang="en-US" baseline="0" dirty="0" smtClean="0"/>
              <a:t>Train sharks.</a:t>
            </a:r>
          </a:p>
          <a:p>
            <a:endParaRPr lang="en-US" baseline="0" dirty="0" smtClean="0"/>
          </a:p>
          <a:p>
            <a:r>
              <a:rPr lang="en-US" dirty="0" smtClean="0"/>
              <a:t>Dense lionfish populations can consume more than 460,000 prey fish/acre/year •</a:t>
            </a:r>
          </a:p>
          <a:p>
            <a:r>
              <a:rPr lang="en-US" dirty="0" smtClean="0"/>
              <a:t>On heavily invaded sites, lionfish have reduced their fish prey populations by up to 90% and continue to consume native fishes at unsustainable rates</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4</a:t>
            </a:fld>
            <a:endParaRPr lang="en-US"/>
          </a:p>
        </p:txBody>
      </p:sp>
    </p:spTree>
    <p:extLst>
      <p:ext uri="{BB962C8B-B14F-4D97-AF65-F5344CB8AC3E}">
        <p14:creationId xmlns:p14="http://schemas.microsoft.com/office/powerpoint/2010/main" val="50799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Reproduction occurs throughout the year about every 4 days • In the Caribbean, a single female lionfish can spawn over 2 million eggs/year</a:t>
            </a:r>
          </a:p>
          <a:p>
            <a:endParaRPr lang="en-US" dirty="0" smtClean="0"/>
          </a:p>
          <a:p>
            <a:r>
              <a:rPr lang="en-US" dirty="0" smtClean="0"/>
              <a:t>Problem: Lionfish are generalist carnivores that consume over 70 species of fish and many invertebrate species, capable of eating prey up to half their body length</a:t>
            </a:r>
          </a:p>
          <a:p>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5</a:t>
            </a:fld>
            <a:endParaRPr lang="en-US"/>
          </a:p>
        </p:txBody>
      </p:sp>
    </p:spTree>
    <p:extLst>
      <p:ext uri="{BB962C8B-B14F-4D97-AF65-F5344CB8AC3E}">
        <p14:creationId xmlns:p14="http://schemas.microsoft.com/office/powerpoint/2010/main" val="102853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invasion is a major threat to coral reef ecosystems</a:t>
            </a:r>
            <a:r>
              <a:rPr lang="en-US" baseline="0" dirty="0" smtClean="0"/>
              <a:t> in the Caribbean region because the lionfish decrease the survival rate of a wide range of native reef fish by both predation and competition.  Lionfish have no natural predators.  Potential predators seem to largely avoid consuming the lionfish and therefore the lionfish population has increased 13 to 15 fold.  Lionfish may cause changes in the coral reef ecosystems via predation on native fish and competition with native predators.  There is evidence that lionfish are capable of removing up to 79% of the prey community on isolated patch reefs.  Such rates of reduction in coral fish abundances cannot be sustained.</a:t>
            </a:r>
          </a:p>
          <a:p>
            <a:endParaRPr lang="en-US" baseline="0" dirty="0" smtClean="0"/>
          </a:p>
          <a:p>
            <a:r>
              <a:rPr lang="en-US" sz="1200" b="0" i="0" kern="1200" dirty="0" smtClean="0">
                <a:solidFill>
                  <a:schemeClr val="tx1"/>
                </a:solidFill>
                <a:effectLst/>
                <a:latin typeface="+mn-lt"/>
                <a:ea typeface="+mn-ea"/>
                <a:cs typeface="+mn-cs"/>
              </a:rPr>
              <a:t>potential $300-million to $500-million hit that could come as early as a few years from now, a gathering at the University of the Virgin Islands was told </a:t>
            </a:r>
            <a:endParaRPr lang="en-US" dirty="0"/>
          </a:p>
        </p:txBody>
      </p:sp>
      <p:sp>
        <p:nvSpPr>
          <p:cNvPr id="4" name="Slide Number Placeholder 3"/>
          <p:cNvSpPr>
            <a:spLocks noGrp="1"/>
          </p:cNvSpPr>
          <p:nvPr>
            <p:ph type="sldNum" sz="quarter" idx="10"/>
          </p:nvPr>
        </p:nvSpPr>
        <p:spPr/>
        <p:txBody>
          <a:bodyPr/>
          <a:lstStyle/>
          <a:p>
            <a:fld id="{E81549AE-E3EC-44D5-990F-2A61643FDAAA}" type="slidenum">
              <a:rPr lang="en-US" smtClean="0"/>
              <a:t>6</a:t>
            </a:fld>
            <a:endParaRPr lang="en-US"/>
          </a:p>
        </p:txBody>
      </p:sp>
    </p:spTree>
    <p:extLst>
      <p:ext uri="{BB962C8B-B14F-4D97-AF65-F5344CB8AC3E}">
        <p14:creationId xmlns:p14="http://schemas.microsoft.com/office/powerpoint/2010/main" val="181312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date, there is only one evaluation that has explored the level of harvest required to substantially reduce the lionfish population.  The study showed that just to maintain current lionfish population densities, at least 27% of the invasive adult populations would have to be killed monthly.  As expected, additional harvesting of juveniles would reduce this percentage.  The fact that the lionfish are able to reproduce monthly throughout the entire year means that this is an effort that must be maintained monthly indefinitely.  It is unknown whether removal efforts can substantially reduce lionfish population numbers so this problem will no longer be of concern so we wanted to look further into this problem.</a:t>
            </a:r>
            <a:endParaRPr lang="en-US" dirty="0"/>
          </a:p>
        </p:txBody>
      </p:sp>
      <p:sp>
        <p:nvSpPr>
          <p:cNvPr id="4" name="Slide Number Placeholder 3"/>
          <p:cNvSpPr>
            <a:spLocks noGrp="1"/>
          </p:cNvSpPr>
          <p:nvPr>
            <p:ph type="sldNum" sz="quarter" idx="10"/>
          </p:nvPr>
        </p:nvSpPr>
        <p:spPr/>
        <p:txBody>
          <a:bodyPr/>
          <a:lstStyle/>
          <a:p>
            <a:fld id="{E81549AE-E3EC-44D5-990F-2A61643FDAAA}" type="slidenum">
              <a:rPr lang="en-US" smtClean="0"/>
              <a:t>7</a:t>
            </a:fld>
            <a:endParaRPr lang="en-US"/>
          </a:p>
        </p:txBody>
      </p:sp>
    </p:spTree>
    <p:extLst>
      <p:ext uri="{BB962C8B-B14F-4D97-AF65-F5344CB8AC3E}">
        <p14:creationId xmlns:p14="http://schemas.microsoft.com/office/powerpoint/2010/main" val="251251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smtClean="0"/>
          </a:p>
          <a:p>
            <a:pPr marL="171450" indent="-171450">
              <a:buFont typeface="Arial" pitchFamily="34" charset="0"/>
              <a:buChar char="•"/>
            </a:pPr>
            <a:r>
              <a:rPr lang="en-US" dirty="0" smtClean="0"/>
              <a:t>2 stocks - Initial populations</a:t>
            </a:r>
            <a:r>
              <a:rPr lang="en-US" baseline="0" dirty="0" smtClean="0"/>
              <a:t> of predator and prey</a:t>
            </a:r>
          </a:p>
          <a:p>
            <a:pPr marL="171450" indent="-171450">
              <a:buFont typeface="Arial" pitchFamily="34" charset="0"/>
              <a:buChar char="•"/>
            </a:pPr>
            <a:r>
              <a:rPr lang="en-US" baseline="0" dirty="0" smtClean="0"/>
              <a:t>What goes into the predator – Net birth and net death. Rates a and b feeding the births and deaths of predator. </a:t>
            </a:r>
          </a:p>
          <a:p>
            <a:pPr marL="171450" indent="-171450">
              <a:buFont typeface="Arial" pitchFamily="34" charset="0"/>
              <a:buChar char="•"/>
            </a:pPr>
            <a:r>
              <a:rPr lang="en-US" baseline="0" dirty="0" smtClean="0"/>
              <a:t>Net birth of </a:t>
            </a:r>
            <a:r>
              <a:rPr lang="en-US" baseline="0" dirty="0" err="1" smtClean="0"/>
              <a:t>pred</a:t>
            </a:r>
            <a:r>
              <a:rPr lang="en-US" baseline="0" dirty="0" smtClean="0"/>
              <a:t> </a:t>
            </a:r>
            <a:r>
              <a:rPr lang="en-US" baseline="0" dirty="0" err="1" smtClean="0"/>
              <a:t>dependant</a:t>
            </a:r>
            <a:r>
              <a:rPr lang="en-US" baseline="0" dirty="0" smtClean="0"/>
              <a:t> on availability of prey</a:t>
            </a:r>
            <a:endParaRPr lang="en-US" dirty="0" smtClean="0"/>
          </a:p>
          <a:p>
            <a:pPr marL="171450" indent="-171450">
              <a:buFont typeface="Arial" pitchFamily="34" charset="0"/>
              <a:buChar char="•"/>
            </a:pPr>
            <a:r>
              <a:rPr lang="en-US" dirty="0" smtClean="0"/>
              <a:t>Prey net birth – dependent</a:t>
            </a:r>
            <a:r>
              <a:rPr lang="en-US" baseline="0" dirty="0" smtClean="0"/>
              <a:t> on (availability of prey) &amp; (constant c)</a:t>
            </a:r>
          </a:p>
          <a:p>
            <a:pPr marL="171450" indent="-171450">
              <a:buFont typeface="Arial" pitchFamily="34" charset="0"/>
              <a:buChar char="•"/>
            </a:pPr>
            <a:r>
              <a:rPr lang="en-US" baseline="0" dirty="0" smtClean="0"/>
              <a:t>Prey net death – driven availability of predator meaning – More pred. more death of prey</a:t>
            </a:r>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11</a:t>
            </a:fld>
            <a:endParaRPr lang="en-US"/>
          </a:p>
        </p:txBody>
      </p:sp>
    </p:spTree>
    <p:extLst>
      <p:ext uri="{BB962C8B-B14F-4D97-AF65-F5344CB8AC3E}">
        <p14:creationId xmlns:p14="http://schemas.microsoft.com/office/powerpoint/2010/main" val="630532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graphs show that as Prey increases then Predators start to grow, then the Predators start to eat up the Prey but keep growing.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Soon the Predators run out of food and start to die off quickly and then the Prey starts growing again.</a:t>
            </a:r>
          </a:p>
          <a:p>
            <a:endParaRPr lang="en-US" dirty="0" smtClean="0"/>
          </a:p>
        </p:txBody>
      </p:sp>
      <p:sp>
        <p:nvSpPr>
          <p:cNvPr id="4" name="Slide Number Placeholder 3"/>
          <p:cNvSpPr>
            <a:spLocks noGrp="1"/>
          </p:cNvSpPr>
          <p:nvPr>
            <p:ph type="sldNum" sz="quarter" idx="10"/>
          </p:nvPr>
        </p:nvSpPr>
        <p:spPr/>
        <p:txBody>
          <a:bodyPr/>
          <a:lstStyle/>
          <a:p>
            <a:fld id="{877A8A5D-1A41-4765-A89A-5CBF2D9984F7}" type="slidenum">
              <a:rPr lang="en-US" smtClean="0"/>
              <a:t>12</a:t>
            </a:fld>
            <a:endParaRPr lang="en-US"/>
          </a:p>
        </p:txBody>
      </p:sp>
    </p:spTree>
    <p:extLst>
      <p:ext uri="{BB962C8B-B14F-4D97-AF65-F5344CB8AC3E}">
        <p14:creationId xmlns:p14="http://schemas.microsoft.com/office/powerpoint/2010/main" val="226473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park lionfish experts contacted and little information given</a:t>
            </a:r>
          </a:p>
          <a:p>
            <a:endParaRPr lang="en-US" baseline="0" dirty="0" smtClean="0"/>
          </a:p>
          <a:p>
            <a:r>
              <a:rPr lang="en-US" dirty="0" err="1" smtClean="0"/>
              <a:t>bg</a:t>
            </a:r>
            <a:r>
              <a:rPr lang="en-US" dirty="0" smtClean="0"/>
              <a:t>: per capita increase of predators/prey     grouper/</a:t>
            </a:r>
            <a:r>
              <a:rPr lang="en-US" dirty="0" err="1" smtClean="0"/>
              <a:t>yr</a:t>
            </a:r>
            <a:endParaRPr lang="en-US" dirty="0" smtClean="0"/>
          </a:p>
          <a:p>
            <a:r>
              <a:rPr lang="en-US" dirty="0" smtClean="0"/>
              <a:t>dg: death rate of predators		</a:t>
            </a:r>
          </a:p>
          <a:p>
            <a:r>
              <a:rPr lang="en-US" dirty="0" err="1" smtClean="0"/>
              <a:t>bl</a:t>
            </a:r>
            <a:r>
              <a:rPr lang="en-US" dirty="0" smtClean="0"/>
              <a:t>: intrinsic growth rate of prey	lionfish/</a:t>
            </a:r>
            <a:r>
              <a:rPr lang="en-US" dirty="0" err="1" smtClean="0"/>
              <a:t>yr</a:t>
            </a:r>
            <a:endParaRPr lang="en-US" dirty="0" smtClean="0"/>
          </a:p>
          <a:p>
            <a:r>
              <a:rPr lang="en-US" dirty="0" smtClean="0"/>
              <a:t>dl: reduction in prey/</a:t>
            </a:r>
            <a:r>
              <a:rPr lang="en-US" dirty="0" err="1" smtClean="0"/>
              <a:t>pred</a:t>
            </a:r>
            <a:endParaRPr lang="en-US" dirty="0" smtClean="0"/>
          </a:p>
          <a:p>
            <a:r>
              <a:rPr lang="en-US" dirty="0" err="1" smtClean="0"/>
              <a:t>bc</a:t>
            </a:r>
            <a:r>
              <a:rPr lang="en-US" dirty="0" smtClean="0"/>
              <a:t>: intrinsic growth rate of prey	coral fish/</a:t>
            </a:r>
            <a:r>
              <a:rPr lang="en-US" dirty="0" err="1" smtClean="0"/>
              <a:t>yr</a:t>
            </a:r>
            <a:endParaRPr lang="en-US" dirty="0" smtClean="0"/>
          </a:p>
          <a:p>
            <a:r>
              <a:rPr lang="en-US" dirty="0" smtClean="0"/>
              <a:t>dc: reduction in prey/</a:t>
            </a:r>
            <a:r>
              <a:rPr lang="en-US" dirty="0" err="1" smtClean="0"/>
              <a:t>pred</a:t>
            </a:r>
            <a:endParaRPr lang="en-US" dirty="0" smtClean="0"/>
          </a:p>
          <a:p>
            <a:endParaRPr lang="en-US" dirty="0"/>
          </a:p>
        </p:txBody>
      </p:sp>
      <p:sp>
        <p:nvSpPr>
          <p:cNvPr id="4" name="Slide Number Placeholder 3"/>
          <p:cNvSpPr>
            <a:spLocks noGrp="1"/>
          </p:cNvSpPr>
          <p:nvPr>
            <p:ph type="sldNum" sz="quarter" idx="10"/>
          </p:nvPr>
        </p:nvSpPr>
        <p:spPr/>
        <p:txBody>
          <a:bodyPr/>
          <a:lstStyle/>
          <a:p>
            <a:fld id="{877A8A5D-1A41-4765-A89A-5CBF2D9984F7}" type="slidenum">
              <a:rPr lang="en-US" smtClean="0"/>
              <a:t>15</a:t>
            </a:fld>
            <a:endParaRPr lang="en-US"/>
          </a:p>
        </p:txBody>
      </p:sp>
    </p:spTree>
    <p:extLst>
      <p:ext uri="{BB962C8B-B14F-4D97-AF65-F5344CB8AC3E}">
        <p14:creationId xmlns:p14="http://schemas.microsoft.com/office/powerpoint/2010/main" val="99475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F9D45C-BB63-485B-BC64-27B35079D0C3}" type="datetimeFigureOut">
              <a:rPr lang="en-US" smtClean="0"/>
              <a:t>12/6/2013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3838563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F9D45C-BB63-485B-BC64-27B35079D0C3}" type="datetimeFigureOut">
              <a:rPr lang="en-US" smtClean="0"/>
              <a:t>12/6/2013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252840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F9D45C-BB63-485B-BC64-27B35079D0C3}" type="datetimeFigureOut">
              <a:rPr lang="en-US" smtClean="0"/>
              <a:t>12/6/2013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177171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F9D45C-BB63-485B-BC64-27B35079D0C3}" type="datetimeFigureOut">
              <a:rPr lang="en-US" smtClean="0"/>
              <a:t>12/6/2013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269677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9D45C-BB63-485B-BC64-27B35079D0C3}" type="datetimeFigureOut">
              <a:rPr lang="en-US" smtClean="0"/>
              <a:t>12/6/2013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61872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F9D45C-BB63-485B-BC64-27B35079D0C3}" type="datetimeFigureOut">
              <a:rPr lang="en-US" smtClean="0"/>
              <a:t>12/6/2013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10748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F9D45C-BB63-485B-BC64-27B35079D0C3}" type="datetimeFigureOut">
              <a:rPr lang="en-US" smtClean="0"/>
              <a:t>12/6/2013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305273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F9D45C-BB63-485B-BC64-27B35079D0C3}" type="datetimeFigureOut">
              <a:rPr lang="en-US" smtClean="0"/>
              <a:t>12/6/2013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152600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9D45C-BB63-485B-BC64-27B35079D0C3}" type="datetimeFigureOut">
              <a:rPr lang="en-US" smtClean="0"/>
              <a:t>12/6/2013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354143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F9D45C-BB63-485B-BC64-27B35079D0C3}" type="datetimeFigureOut">
              <a:rPr lang="en-US" smtClean="0"/>
              <a:t>12/6/2013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408709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F9D45C-BB63-485B-BC64-27B35079D0C3}" type="datetimeFigureOut">
              <a:rPr lang="en-US" smtClean="0"/>
              <a:t>12/6/2013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D5EBD-7CF6-449A-95AD-B19FB8C2C6BD}" type="slidenum">
              <a:rPr lang="en-US" smtClean="0"/>
              <a:t>‹#›</a:t>
            </a:fld>
            <a:endParaRPr lang="en-US"/>
          </a:p>
        </p:txBody>
      </p:sp>
    </p:spTree>
    <p:extLst>
      <p:ext uri="{BB962C8B-B14F-4D97-AF65-F5344CB8AC3E}">
        <p14:creationId xmlns:p14="http://schemas.microsoft.com/office/powerpoint/2010/main" val="312373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9D45C-BB63-485B-BC64-27B35079D0C3}" type="datetimeFigureOut">
              <a:rPr lang="en-US" smtClean="0"/>
              <a:t>12/6/2013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D5EBD-7CF6-449A-95AD-B19FB8C2C6BD}" type="slidenum">
              <a:rPr lang="en-US" smtClean="0"/>
              <a:t>‹#›</a:t>
            </a:fld>
            <a:endParaRPr lang="en-US"/>
          </a:p>
        </p:txBody>
      </p:sp>
    </p:spTree>
    <p:extLst>
      <p:ext uri="{BB962C8B-B14F-4D97-AF65-F5344CB8AC3E}">
        <p14:creationId xmlns:p14="http://schemas.microsoft.com/office/powerpoint/2010/main" val="217178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6.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6.jp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53600" cy="780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53143" y="533400"/>
            <a:ext cx="7772400" cy="1470025"/>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Modeling of potential control measures for the</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Lionfish invasion in USVI</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6629400" y="5029200"/>
            <a:ext cx="1981200" cy="2031325"/>
          </a:xfrm>
          <a:prstGeom prst="rect">
            <a:avLst/>
          </a:prstGeom>
          <a:noFill/>
        </p:spPr>
        <p:txBody>
          <a:bodyPr wrap="square" rtlCol="0">
            <a:spAutoFit/>
          </a:bodyPr>
          <a:lstStyle/>
          <a:p>
            <a:pPr algn="ct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Biomathmatics</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II</a:t>
            </a:r>
          </a:p>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Math 452</a:t>
            </a:r>
          </a:p>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By:</a:t>
            </a:r>
          </a:p>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Amber </a:t>
            </a: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DesRosiers</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Eric Broussard</a:t>
            </a:r>
          </a:p>
          <a:p>
            <a:pPr algn="ct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Kary</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Ritter</a:t>
            </a:r>
          </a:p>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312282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Proposed Model</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414" y="2292608"/>
            <a:ext cx="31527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08814" y="2623066"/>
            <a:ext cx="1676400" cy="369332"/>
          </a:xfrm>
          <a:prstGeom prst="rect">
            <a:avLst/>
          </a:prstGeom>
          <a:noFill/>
        </p:spPr>
        <p:txBody>
          <a:bodyPr wrap="square" rtlCol="0">
            <a:spAutoFit/>
          </a:bodyPr>
          <a:lstStyle/>
          <a:p>
            <a:r>
              <a:rPr lang="en-US" dirty="0" smtClean="0"/>
              <a:t>Lionfish</a:t>
            </a:r>
            <a:endParaRPr lang="en-US" dirty="0"/>
          </a:p>
        </p:txBody>
      </p:sp>
      <p:sp>
        <p:nvSpPr>
          <p:cNvPr id="5" name="TextBox 4"/>
          <p:cNvSpPr txBox="1"/>
          <p:nvPr/>
        </p:nvSpPr>
        <p:spPr>
          <a:xfrm>
            <a:off x="1387549" y="3359336"/>
            <a:ext cx="1676400" cy="369332"/>
          </a:xfrm>
          <a:prstGeom prst="rect">
            <a:avLst/>
          </a:prstGeom>
          <a:noFill/>
        </p:spPr>
        <p:txBody>
          <a:bodyPr wrap="square" rtlCol="0">
            <a:spAutoFit/>
          </a:bodyPr>
          <a:lstStyle/>
          <a:p>
            <a:r>
              <a:rPr lang="en-US" dirty="0" smtClean="0"/>
              <a:t>Grouper</a:t>
            </a:r>
            <a:endParaRPr lang="en-US" dirty="0"/>
          </a:p>
        </p:txBody>
      </p:sp>
      <p:sp>
        <p:nvSpPr>
          <p:cNvPr id="6" name="TextBox 5"/>
          <p:cNvSpPr txBox="1"/>
          <p:nvPr/>
        </p:nvSpPr>
        <p:spPr>
          <a:xfrm>
            <a:off x="1410586" y="4038600"/>
            <a:ext cx="1676400" cy="369332"/>
          </a:xfrm>
          <a:prstGeom prst="rect">
            <a:avLst/>
          </a:prstGeom>
          <a:noFill/>
        </p:spPr>
        <p:txBody>
          <a:bodyPr wrap="square" rtlCol="0">
            <a:spAutoFit/>
          </a:bodyPr>
          <a:lstStyle/>
          <a:p>
            <a:r>
              <a:rPr lang="en-US" dirty="0" smtClean="0"/>
              <a:t>Coral fish</a:t>
            </a:r>
            <a:endParaRPr lang="en-US" dirty="0"/>
          </a:p>
        </p:txBody>
      </p:sp>
      <p:sp>
        <p:nvSpPr>
          <p:cNvPr id="4" name="Right Arrow 3"/>
          <p:cNvSpPr/>
          <p:nvPr/>
        </p:nvSpPr>
        <p:spPr>
          <a:xfrm>
            <a:off x="2927498" y="2715399"/>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ight Arrow 7"/>
          <p:cNvSpPr/>
          <p:nvPr/>
        </p:nvSpPr>
        <p:spPr>
          <a:xfrm>
            <a:off x="2927498" y="3429000"/>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ight Arrow 8"/>
          <p:cNvSpPr/>
          <p:nvPr/>
        </p:nvSpPr>
        <p:spPr>
          <a:xfrm>
            <a:off x="2927498" y="4130933"/>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9379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Lotka-Volterra</a:t>
            </a:r>
            <a:r>
              <a:rPr lang="en-US" dirty="0" smtClean="0"/>
              <a:t> Model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768" y="5638800"/>
            <a:ext cx="1956231" cy="121920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828800"/>
            <a:ext cx="51720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8978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Predator-Prey Model</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878982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928" y="5715000"/>
            <a:ext cx="2041071" cy="1143000"/>
          </a:xfrm>
          <a:prstGeom prst="rect">
            <a:avLst/>
          </a:prstGeom>
        </p:spPr>
      </p:pic>
    </p:spTree>
    <p:extLst>
      <p:ext uri="{BB962C8B-B14F-4D97-AF65-F5344CB8AC3E}">
        <p14:creationId xmlns:p14="http://schemas.microsoft.com/office/powerpoint/2010/main" val="2096732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38400"/>
            <a:ext cx="8229600" cy="1143000"/>
          </a:xfrm>
        </p:spPr>
        <p:txBody>
          <a:bodyPr/>
          <a:lstStyle/>
          <a:p>
            <a:r>
              <a:rPr lang="en-US" dirty="0" smtClean="0"/>
              <a:t>Model Inputs</a:t>
            </a:r>
            <a:endParaRPr lang="en-US" dirty="0"/>
          </a:p>
        </p:txBody>
      </p:sp>
      <p:sp>
        <p:nvSpPr>
          <p:cNvPr id="5" name="Text Placeholder 4"/>
          <p:cNvSpPr>
            <a:spLocks noGrp="1"/>
          </p:cNvSpPr>
          <p:nvPr>
            <p:ph type="body" idx="4294967295"/>
          </p:nvPr>
        </p:nvSpPr>
        <p:spPr>
          <a:xfrm>
            <a:off x="1371600" y="2906713"/>
            <a:ext cx="7772400" cy="1500187"/>
          </a:xfrm>
        </p:spPr>
        <p:txBody>
          <a:bodyPr/>
          <a:lstStyle/>
          <a:p>
            <a:pPr marL="0" indent="0">
              <a:buNone/>
            </a:pPr>
            <a:r>
              <a:rPr lang="en-US" dirty="0" smtClean="0"/>
              <a:t>		</a:t>
            </a:r>
            <a:endParaRPr lang="en-US" dirty="0"/>
          </a:p>
        </p:txBody>
      </p:sp>
      <p:pic>
        <p:nvPicPr>
          <p:cNvPr id="6" name="Picture 2" descr="http://2.bp.blogspot.com/-6fSEfQBcrus/ULzaskmrFrI/AAAAAAAAAd8/hZimWphLpbs/s1600/lionfish+for+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4400" y="4370718"/>
            <a:ext cx="3264195" cy="369332"/>
          </a:xfrm>
          <a:prstGeom prst="rect">
            <a:avLst/>
          </a:prstGeom>
          <a:noFill/>
        </p:spPr>
        <p:txBody>
          <a:bodyPr wrap="square" rtlCol="0">
            <a:spAutoFit/>
          </a:bodyPr>
          <a:lstStyle/>
          <a:p>
            <a:r>
              <a:rPr lang="en-US" dirty="0" smtClean="0"/>
              <a:t>Lionfish, Grouper, &amp; Coral fish</a:t>
            </a:r>
            <a:endParaRPr lang="en-US" dirty="0"/>
          </a:p>
        </p:txBody>
      </p:sp>
    </p:spTree>
    <p:extLst>
      <p:ext uri="{BB962C8B-B14F-4D97-AF65-F5344CB8AC3E}">
        <p14:creationId xmlns:p14="http://schemas.microsoft.com/office/powerpoint/2010/main" val="3799530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model </a:t>
            </a:r>
            <a:r>
              <a:rPr lang="en-US" dirty="0"/>
              <a:t>i</a:t>
            </a:r>
            <a:r>
              <a:rPr lang="en-US" dirty="0" smtClean="0"/>
              <a:t>nputs</a:t>
            </a:r>
            <a:endParaRPr lang="en-US" dirty="0"/>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97830"/>
            <a:ext cx="8229600" cy="3730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5772150"/>
            <a:ext cx="1447800" cy="1085850"/>
          </a:xfrm>
          <a:prstGeom prst="rect">
            <a:avLst/>
          </a:prstGeom>
        </p:spPr>
      </p:pic>
    </p:spTree>
    <p:extLst>
      <p:ext uri="{BB962C8B-B14F-4D97-AF65-F5344CB8AC3E}">
        <p14:creationId xmlns:p14="http://schemas.microsoft.com/office/powerpoint/2010/main" val="328607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Lionfish inputs</a:t>
            </a:r>
            <a:endParaRPr lang="en-US"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26080"/>
            <a:ext cx="6269957"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0031" y="6102645"/>
            <a:ext cx="1320800" cy="742950"/>
          </a:xfrm>
          <a:prstGeom prst="rect">
            <a:avLst/>
          </a:prstGeom>
        </p:spPr>
      </p:pic>
      <p:pic>
        <p:nvPicPr>
          <p:cNvPr id="3073" name="Picture 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57200" y="1447800"/>
            <a:ext cx="8149389"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196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Grouper inputs</a:t>
            </a:r>
            <a:endParaRPr lang="en-US" dirty="0"/>
          </a:p>
        </p:txBody>
      </p:sp>
      <p:pic>
        <p:nvPicPr>
          <p:cNvPr id="9217"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133889"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5810930"/>
            <a:ext cx="1447800" cy="1047070"/>
          </a:xfrm>
          <a:prstGeom prst="rect">
            <a:avLst/>
          </a:prstGeom>
        </p:spPr>
      </p:pic>
    </p:spTree>
    <p:extLst>
      <p:ext uri="{BB962C8B-B14F-4D97-AF65-F5344CB8AC3E}">
        <p14:creationId xmlns:p14="http://schemas.microsoft.com/office/powerpoint/2010/main" val="976543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Coral fish inputs</a:t>
            </a:r>
            <a:endParaRPr lang="en-US" dirty="0"/>
          </a:p>
        </p:txBody>
      </p:sp>
      <p:sp>
        <p:nvSpPr>
          <p:cNvPr id="4" name="TextBox 3"/>
          <p:cNvSpPr txBox="1"/>
          <p:nvPr/>
        </p:nvSpPr>
        <p:spPr>
          <a:xfrm>
            <a:off x="874528" y="4343400"/>
            <a:ext cx="7391400" cy="1046440"/>
          </a:xfrm>
          <a:prstGeom prst="rect">
            <a:avLst/>
          </a:prstGeom>
          <a:noFill/>
        </p:spPr>
        <p:txBody>
          <a:bodyPr wrap="square" rtlCol="0">
            <a:spAutoFit/>
          </a:bodyPr>
          <a:lstStyle/>
          <a:p>
            <a:r>
              <a:rPr lang="en-US" sz="1100" dirty="0"/>
              <a:t>(M. a. </a:t>
            </a:r>
            <a:r>
              <a:rPr lang="en-US" sz="1100" dirty="0" err="1"/>
              <a:t>Albins</a:t>
            </a:r>
            <a:r>
              <a:rPr lang="en-US" sz="1100" dirty="0"/>
              <a:t> &amp; </a:t>
            </a:r>
            <a:r>
              <a:rPr lang="en-US" sz="1100" dirty="0" err="1"/>
              <a:t>Hixon</a:t>
            </a:r>
            <a:r>
              <a:rPr lang="en-US" sz="1100" dirty="0"/>
              <a:t>, 2011; Barbour et al., 2011; </a:t>
            </a:r>
            <a:r>
              <a:rPr lang="en-US" sz="1100" dirty="0" err="1"/>
              <a:t>Baskett</a:t>
            </a:r>
            <a:r>
              <a:rPr lang="en-US" sz="1100" dirty="0"/>
              <a:t>, 2006; </a:t>
            </a:r>
            <a:r>
              <a:rPr lang="en-US" sz="1100" dirty="0" err="1"/>
              <a:t>Cerino</a:t>
            </a:r>
            <a:r>
              <a:rPr lang="en-US" sz="1100" dirty="0"/>
              <a:t>, 2010; Darling et al., 2011; </a:t>
            </a:r>
            <a:r>
              <a:rPr lang="en-US" sz="1100" dirty="0" err="1"/>
              <a:t>Hackerott</a:t>
            </a:r>
            <a:r>
              <a:rPr lang="en-US" sz="1100" dirty="0"/>
              <a:t> et al., 2013; </a:t>
            </a:r>
            <a:r>
              <a:rPr lang="en-US" sz="1100" dirty="0" err="1"/>
              <a:t>Kellner</a:t>
            </a:r>
            <a:r>
              <a:rPr lang="en-US" sz="1100" dirty="0"/>
              <a:t>, </a:t>
            </a:r>
            <a:r>
              <a:rPr lang="en-US" sz="1100" dirty="0" err="1"/>
              <a:t>Litvin</a:t>
            </a:r>
            <a:r>
              <a:rPr lang="en-US" sz="1100" dirty="0"/>
              <a:t>, Hastings, </a:t>
            </a:r>
            <a:r>
              <a:rPr lang="en-US" sz="1100" dirty="0" err="1"/>
              <a:t>Micheli</a:t>
            </a:r>
            <a:r>
              <a:rPr lang="en-US" sz="1100" dirty="0"/>
              <a:t>, &amp; </a:t>
            </a:r>
            <a:r>
              <a:rPr lang="en-US" sz="1100" dirty="0" err="1"/>
              <a:t>Mumby</a:t>
            </a:r>
            <a:r>
              <a:rPr lang="en-US" sz="1100" dirty="0"/>
              <a:t>, 2010; Leung et al., 2011; Monaco et al., 2007; Morris &amp; Akins, 2009; Morris &amp; Whitfield, 2009; Muñoz, </a:t>
            </a:r>
            <a:r>
              <a:rPr lang="en-US" sz="1100" dirty="0" err="1"/>
              <a:t>Currin</a:t>
            </a:r>
            <a:r>
              <a:rPr lang="en-US" sz="1100" dirty="0"/>
              <a:t>, &amp; Whitfield, 2011; NOAA, USGS, &amp; REEF, 2011; </a:t>
            </a:r>
            <a:r>
              <a:rPr lang="en-US" sz="1100" dirty="0" err="1"/>
              <a:t>Sadovy</a:t>
            </a:r>
            <a:r>
              <a:rPr lang="en-US" sz="1100" dirty="0"/>
              <a:t> &amp; </a:t>
            </a:r>
            <a:r>
              <a:rPr lang="en-US" sz="1100" dirty="0" err="1"/>
              <a:t>Eklund</a:t>
            </a:r>
            <a:r>
              <a:rPr lang="en-US" sz="1100" dirty="0"/>
              <a:t>, 1999; Waddell &amp; Clarke, 2008)</a:t>
            </a:r>
          </a:p>
          <a:p>
            <a:endParaRPr lang="en-US" dirty="0"/>
          </a:p>
        </p:txBody>
      </p:sp>
      <p:pic>
        <p:nvPicPr>
          <p:cNvPr id="10241"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6426" y="1905000"/>
            <a:ext cx="7133889"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928" y="5715000"/>
            <a:ext cx="2041071" cy="1143000"/>
          </a:xfrm>
          <a:prstGeom prst="rect">
            <a:avLst/>
          </a:prstGeom>
        </p:spPr>
      </p:pic>
    </p:spTree>
    <p:extLst>
      <p:ext uri="{BB962C8B-B14F-4D97-AF65-F5344CB8AC3E}">
        <p14:creationId xmlns:p14="http://schemas.microsoft.com/office/powerpoint/2010/main" val="2512083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Model</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5772150"/>
            <a:ext cx="1447800" cy="1085850"/>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772477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5823" y="5773922"/>
            <a:ext cx="1968177" cy="110217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2387" y="5773922"/>
            <a:ext cx="1524000" cy="1102179"/>
          </a:xfrm>
          <a:prstGeom prst="rect">
            <a:avLst/>
          </a:prstGeom>
        </p:spPr>
      </p:pic>
      <p:sp>
        <p:nvSpPr>
          <p:cNvPr id="7" name="TextBox 6"/>
          <p:cNvSpPr txBox="1"/>
          <p:nvPr/>
        </p:nvSpPr>
        <p:spPr>
          <a:xfrm>
            <a:off x="207335" y="1506279"/>
            <a:ext cx="1676400" cy="369332"/>
          </a:xfrm>
          <a:prstGeom prst="rect">
            <a:avLst/>
          </a:prstGeom>
          <a:noFill/>
        </p:spPr>
        <p:txBody>
          <a:bodyPr wrap="square" rtlCol="0">
            <a:spAutoFit/>
          </a:bodyPr>
          <a:lstStyle/>
          <a:p>
            <a:r>
              <a:rPr lang="en-US" dirty="0" smtClean="0"/>
              <a:t>Lionfish</a:t>
            </a:r>
            <a:endParaRPr lang="en-US" dirty="0"/>
          </a:p>
        </p:txBody>
      </p:sp>
      <p:sp>
        <p:nvSpPr>
          <p:cNvPr id="8" name="TextBox 7"/>
          <p:cNvSpPr txBox="1"/>
          <p:nvPr/>
        </p:nvSpPr>
        <p:spPr>
          <a:xfrm>
            <a:off x="186070" y="2072244"/>
            <a:ext cx="1676400" cy="369332"/>
          </a:xfrm>
          <a:prstGeom prst="rect">
            <a:avLst/>
          </a:prstGeom>
          <a:noFill/>
        </p:spPr>
        <p:txBody>
          <a:bodyPr wrap="square" rtlCol="0">
            <a:spAutoFit/>
          </a:bodyPr>
          <a:lstStyle/>
          <a:p>
            <a:r>
              <a:rPr lang="en-US" dirty="0" smtClean="0"/>
              <a:t>Grouper</a:t>
            </a:r>
            <a:endParaRPr lang="en-US" dirty="0"/>
          </a:p>
        </p:txBody>
      </p:sp>
      <p:sp>
        <p:nvSpPr>
          <p:cNvPr id="9" name="TextBox 8"/>
          <p:cNvSpPr txBox="1"/>
          <p:nvPr/>
        </p:nvSpPr>
        <p:spPr>
          <a:xfrm>
            <a:off x="209107" y="2566842"/>
            <a:ext cx="1676400" cy="369332"/>
          </a:xfrm>
          <a:prstGeom prst="rect">
            <a:avLst/>
          </a:prstGeom>
          <a:noFill/>
        </p:spPr>
        <p:txBody>
          <a:bodyPr wrap="square" rtlCol="0">
            <a:spAutoFit/>
          </a:bodyPr>
          <a:lstStyle/>
          <a:p>
            <a:r>
              <a:rPr lang="en-US" dirty="0" smtClean="0"/>
              <a:t>Coral fish</a:t>
            </a:r>
            <a:endParaRPr lang="en-US" dirty="0"/>
          </a:p>
        </p:txBody>
      </p:sp>
      <p:sp>
        <p:nvSpPr>
          <p:cNvPr id="10" name="Right Arrow 9"/>
          <p:cNvSpPr/>
          <p:nvPr/>
        </p:nvSpPr>
        <p:spPr>
          <a:xfrm>
            <a:off x="1726019" y="1598612"/>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ight Arrow 10"/>
          <p:cNvSpPr/>
          <p:nvPr/>
        </p:nvSpPr>
        <p:spPr>
          <a:xfrm>
            <a:off x="1726019" y="2141908"/>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ight Arrow 11"/>
          <p:cNvSpPr/>
          <p:nvPr/>
        </p:nvSpPr>
        <p:spPr>
          <a:xfrm>
            <a:off x="1726019" y="2659175"/>
            <a:ext cx="609600" cy="18466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66805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Revised Model</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799"/>
            <a:ext cx="488632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72150"/>
            <a:ext cx="1447800" cy="1085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823" y="5773922"/>
            <a:ext cx="1968177" cy="1102179"/>
          </a:xfrm>
          <a:prstGeom prst="rect">
            <a:avLst/>
          </a:prstGeom>
        </p:spPr>
      </p:pic>
    </p:spTree>
    <p:extLst>
      <p:ext uri="{BB962C8B-B14F-4D97-AF65-F5344CB8AC3E}">
        <p14:creationId xmlns:p14="http://schemas.microsoft.com/office/powerpoint/2010/main" val="2117520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Lionfish invasion</a:t>
            </a:r>
          </a:p>
          <a:p>
            <a:r>
              <a:rPr lang="en-US" dirty="0" smtClean="0"/>
              <a:t>Lionfish problem</a:t>
            </a:r>
          </a:p>
          <a:p>
            <a:r>
              <a:rPr lang="en-US" dirty="0" smtClean="0"/>
              <a:t>Predator-prey model</a:t>
            </a:r>
          </a:p>
          <a:p>
            <a:r>
              <a:rPr lang="en-US" dirty="0" smtClean="0"/>
              <a:t>Model Inputs</a:t>
            </a:r>
          </a:p>
          <a:p>
            <a:r>
              <a:rPr lang="en-US" dirty="0" smtClean="0"/>
              <a:t>Model variables and calculations</a:t>
            </a:r>
          </a:p>
          <a:p>
            <a:r>
              <a:rPr lang="en-US" dirty="0" smtClean="0"/>
              <a:t>Python modeling</a:t>
            </a:r>
          </a:p>
          <a:p>
            <a:r>
              <a:rPr lang="en-US" dirty="0" smtClean="0"/>
              <a:t>Proposed control methods </a:t>
            </a:r>
          </a:p>
          <a:p>
            <a:r>
              <a:rPr lang="en-US" dirty="0" smtClean="0"/>
              <a:t>Future studies</a:t>
            </a:r>
          </a:p>
          <a:p>
            <a:endParaRPr lang="en-US" dirty="0"/>
          </a:p>
        </p:txBody>
      </p:sp>
      <p:pic>
        <p:nvPicPr>
          <p:cNvPr id="14338" name="Picture 2" descr="http://2.bp.blogspot.com/-6fSEfQBcrus/ULzaskmrFrI/AAAAAAAAAd8/hZimWphLpbs/s1600/lionfish+for+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827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Revised </a:t>
            </a:r>
            <a:r>
              <a:rPr lang="en-US" dirty="0" smtClean="0"/>
              <a:t>Model </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712" y="1524000"/>
            <a:ext cx="4733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4" y="3421247"/>
            <a:ext cx="64103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 y="5772150"/>
            <a:ext cx="1447800" cy="1085850"/>
          </a:xfr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5823" y="5773922"/>
            <a:ext cx="1968177" cy="110217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2387" y="5773922"/>
            <a:ext cx="1524000" cy="1102179"/>
          </a:xfrm>
          <a:prstGeom prst="rect">
            <a:avLst/>
          </a:prstGeom>
        </p:spPr>
      </p:pic>
    </p:spTree>
    <p:extLst>
      <p:ext uri="{BB962C8B-B14F-4D97-AF65-F5344CB8AC3E}">
        <p14:creationId xmlns:p14="http://schemas.microsoft.com/office/powerpoint/2010/main" val="3439605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Calculations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0190"/>
            <a:ext cx="54387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362200"/>
            <a:ext cx="631507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1518619"/>
            <a:ext cx="1752600" cy="646331"/>
          </a:xfrm>
          <a:prstGeom prst="rect">
            <a:avLst/>
          </a:prstGeom>
          <a:noFill/>
        </p:spPr>
        <p:txBody>
          <a:bodyPr wrap="square" rtlCol="0">
            <a:spAutoFit/>
          </a:bodyPr>
          <a:lstStyle/>
          <a:p>
            <a:r>
              <a:rPr lang="en-US" dirty="0" smtClean="0"/>
              <a:t>Equilibrium points</a:t>
            </a:r>
            <a:endParaRPr lang="en-US" dirty="0"/>
          </a:p>
        </p:txBody>
      </p:sp>
      <p:sp>
        <p:nvSpPr>
          <p:cNvPr id="7" name="TextBox 6"/>
          <p:cNvSpPr txBox="1"/>
          <p:nvPr/>
        </p:nvSpPr>
        <p:spPr>
          <a:xfrm>
            <a:off x="152400" y="3657600"/>
            <a:ext cx="1219200" cy="646331"/>
          </a:xfrm>
          <a:prstGeom prst="rect">
            <a:avLst/>
          </a:prstGeom>
          <a:noFill/>
        </p:spPr>
        <p:txBody>
          <a:bodyPr wrap="square" rtlCol="0">
            <a:spAutoFit/>
          </a:bodyPr>
          <a:lstStyle/>
          <a:p>
            <a:r>
              <a:rPr lang="en-US" dirty="0" smtClean="0"/>
              <a:t>Stability analysis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200" y="5867400"/>
            <a:ext cx="1320800" cy="990600"/>
          </a:xfrm>
          <a:prstGeom prst="rect">
            <a:avLst/>
          </a:prstGeom>
        </p:spPr>
      </p:pic>
    </p:spTree>
    <p:extLst>
      <p:ext uri="{BB962C8B-B14F-4D97-AF65-F5344CB8AC3E}">
        <p14:creationId xmlns:p14="http://schemas.microsoft.com/office/powerpoint/2010/main" val="1684806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smtClean="0"/>
              <a:t>Harvesting</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http://2.bp.blogspot.com/-6fSEfQBcrus/ULzaskmrFrI/AAAAAAAAAd8/hZimWphLpbs/s1600/lionfish+for+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1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harvesting</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90620389"/>
              </p:ext>
            </p:extLst>
          </p:nvPr>
        </p:nvGraphicFramePr>
        <p:xfrm>
          <a:off x="457200" y="1600200"/>
          <a:ext cx="4038600" cy="1188720"/>
        </p:xfrm>
        <a:graphic>
          <a:graphicData uri="http://schemas.openxmlformats.org/drawingml/2006/table">
            <a:tbl>
              <a:tblPr firstRow="1" bandRow="1">
                <a:tableStyleId>{5C22544A-7EE6-4342-B048-85BDC9FD1C3A}</a:tableStyleId>
              </a:tblPr>
              <a:tblGrid>
                <a:gridCol w="2019300"/>
                <a:gridCol w="2019300"/>
              </a:tblGrid>
              <a:tr h="370840">
                <a:tc>
                  <a:txBody>
                    <a:bodyPr/>
                    <a:lstStyle/>
                    <a:p>
                      <a:pPr algn="ctr"/>
                      <a:r>
                        <a:rPr lang="en-US" sz="2000" dirty="0" smtClean="0"/>
                        <a:t>Human</a:t>
                      </a:r>
                      <a:endParaRPr lang="en-US" sz="2000" dirty="0"/>
                    </a:p>
                  </a:txBody>
                  <a:tcPr marL="44873" marR="44873"/>
                </a:tc>
                <a:tc>
                  <a:txBody>
                    <a:bodyPr/>
                    <a:lstStyle/>
                    <a:p>
                      <a:pPr algn="ctr"/>
                      <a:r>
                        <a:rPr lang="en-US" sz="2000" dirty="0" smtClean="0"/>
                        <a:t>Lionfish</a:t>
                      </a:r>
                      <a:endParaRPr lang="en-US" sz="2000" dirty="0"/>
                    </a:p>
                  </a:txBody>
                  <a:tcPr marL="44873" marR="44873"/>
                </a:tc>
              </a:tr>
              <a:tr h="370840">
                <a:tc>
                  <a:txBody>
                    <a:bodyPr/>
                    <a:lstStyle/>
                    <a:p>
                      <a:pPr algn="ctr"/>
                      <a:r>
                        <a:rPr lang="en-US" sz="2000" dirty="0" smtClean="0"/>
                        <a:t>Full</a:t>
                      </a:r>
                      <a:r>
                        <a:rPr lang="en-US" sz="2000" baseline="0" dirty="0" smtClean="0"/>
                        <a:t> time diver</a:t>
                      </a:r>
                      <a:endParaRPr lang="en-US" sz="2000" dirty="0"/>
                    </a:p>
                  </a:txBody>
                  <a:tcPr marL="44873" marR="44873"/>
                </a:tc>
                <a:tc>
                  <a:txBody>
                    <a:bodyPr/>
                    <a:lstStyle/>
                    <a:p>
                      <a:pPr algn="ctr"/>
                      <a:r>
                        <a:rPr lang="en-US" sz="2000" dirty="0" smtClean="0"/>
                        <a:t>3000-4000/</a:t>
                      </a:r>
                      <a:r>
                        <a:rPr lang="en-US" sz="2000" dirty="0" err="1" smtClean="0"/>
                        <a:t>yr</a:t>
                      </a:r>
                      <a:endParaRPr lang="en-US" sz="2000" dirty="0"/>
                    </a:p>
                  </a:txBody>
                  <a:tcPr marL="44873" marR="44873"/>
                </a:tc>
              </a:tr>
              <a:tr h="370840">
                <a:tc>
                  <a:txBody>
                    <a:bodyPr/>
                    <a:lstStyle/>
                    <a:p>
                      <a:pPr algn="ctr"/>
                      <a:r>
                        <a:rPr lang="en-US" sz="2000" dirty="0" smtClean="0"/>
                        <a:t>Competitions</a:t>
                      </a:r>
                      <a:r>
                        <a:rPr lang="en-US" sz="2000" baseline="0" dirty="0" smtClean="0"/>
                        <a:t> </a:t>
                      </a:r>
                      <a:endParaRPr lang="en-US" sz="2000" dirty="0"/>
                    </a:p>
                  </a:txBody>
                  <a:tcPr marL="44873" marR="44873"/>
                </a:tc>
                <a:tc>
                  <a:txBody>
                    <a:bodyPr/>
                    <a:lstStyle/>
                    <a:p>
                      <a:pPr algn="ctr"/>
                      <a:r>
                        <a:rPr lang="en-US" sz="2000" dirty="0" smtClean="0"/>
                        <a:t>1400/competition</a:t>
                      </a:r>
                      <a:endParaRPr lang="en-US" sz="2000" dirty="0"/>
                    </a:p>
                  </a:txBody>
                  <a:tcPr marL="44873" marR="44873"/>
                </a:tc>
              </a:tr>
            </a:tbl>
          </a:graphicData>
        </a:graphic>
      </p:graphicFrame>
      <p:sp>
        <p:nvSpPr>
          <p:cNvPr id="5" name="Content Placeholder 4"/>
          <p:cNvSpPr>
            <a:spLocks noGrp="1"/>
          </p:cNvSpPr>
          <p:nvPr>
            <p:ph sz="half" idx="2"/>
          </p:nvPr>
        </p:nvSpPr>
        <p:spPr>
          <a:xfrm>
            <a:off x="533400" y="2895600"/>
            <a:ext cx="4038600" cy="3505200"/>
          </a:xfrm>
        </p:spPr>
        <p:txBody>
          <a:bodyPr>
            <a:normAutofit/>
          </a:bodyPr>
          <a:lstStyle/>
          <a:p>
            <a:pPr marL="0" indent="0" algn="ctr">
              <a:buNone/>
            </a:pPr>
            <a:r>
              <a:rPr lang="en-US" dirty="0" smtClean="0"/>
              <a:t>USVI Current</a:t>
            </a:r>
          </a:p>
          <a:p>
            <a:pPr marL="0" indent="0" algn="ctr">
              <a:buNone/>
            </a:pPr>
            <a:r>
              <a:rPr lang="en-US" dirty="0" smtClean="0"/>
              <a:t> Harvesting Efforts</a:t>
            </a:r>
          </a:p>
          <a:p>
            <a:r>
              <a:rPr lang="en-US" dirty="0" smtClean="0"/>
              <a:t>6 full time divers</a:t>
            </a:r>
          </a:p>
          <a:p>
            <a:r>
              <a:rPr lang="en-US" dirty="0" smtClean="0"/>
              <a:t>4 competitions per year</a:t>
            </a:r>
          </a:p>
          <a:p>
            <a:r>
              <a:rPr lang="en-US" dirty="0" smtClean="0"/>
              <a:t>~26.6K lionfish harvested/humans/</a:t>
            </a:r>
            <a:r>
              <a:rPr lang="en-US" dirty="0" err="1" smtClean="0"/>
              <a:t>yr</a:t>
            </a:r>
            <a:endParaRPr lang="en-US" dirty="0"/>
          </a:p>
        </p:txBody>
      </p:sp>
      <p:sp>
        <p:nvSpPr>
          <p:cNvPr id="6" name="Content Placeholder 4"/>
          <p:cNvSpPr txBox="1">
            <a:spLocks/>
          </p:cNvSpPr>
          <p:nvPr/>
        </p:nvSpPr>
        <p:spPr>
          <a:xfrm>
            <a:off x="4724400" y="1524000"/>
            <a:ext cx="4038600"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Lionfish density at 200/acre </a:t>
            </a:r>
            <a:r>
              <a:rPr lang="en-US" sz="1800" dirty="0" smtClean="0"/>
              <a:t>(USGS 2011)</a:t>
            </a:r>
          </a:p>
          <a:p>
            <a:r>
              <a:rPr lang="en-US" dirty="0" smtClean="0"/>
              <a:t>~6.5 million in USVI    (50 miles</a:t>
            </a:r>
            <a:r>
              <a:rPr lang="en-US" baseline="30000" dirty="0" smtClean="0"/>
              <a:t>2</a:t>
            </a:r>
            <a:r>
              <a:rPr lang="en-US" dirty="0" smtClean="0"/>
              <a:t>)</a:t>
            </a:r>
          </a:p>
          <a:p>
            <a:endParaRPr lang="en-US" dirty="0"/>
          </a:p>
          <a:p>
            <a:pPr marL="0" indent="0">
              <a:buNone/>
            </a:pPr>
            <a:r>
              <a:rPr lang="en-US" dirty="0" smtClean="0"/>
              <a:t>Current Human Effort</a:t>
            </a:r>
          </a:p>
          <a:p>
            <a:r>
              <a:rPr lang="en-US" dirty="0" smtClean="0"/>
              <a:t>0.41% Lionfish/year</a:t>
            </a:r>
          </a:p>
          <a:p>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501015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435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Python Modeling</a:t>
            </a:r>
            <a:endParaRPr lang="en-US" dirty="0"/>
          </a:p>
        </p:txBody>
      </p:sp>
      <p:pic>
        <p:nvPicPr>
          <p:cNvPr id="2050" name="Picture 2" descr="http://www.python.org/community/logos/python-logo-master-v3-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924424"/>
            <a:ext cx="5724525"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20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Modeling</a:t>
            </a:r>
            <a:endParaRPr lang="en-US" dirty="0"/>
          </a:p>
        </p:txBody>
      </p:sp>
      <p:sp>
        <p:nvSpPr>
          <p:cNvPr id="4" name="Content Placeholder 3"/>
          <p:cNvSpPr>
            <a:spLocks noGrp="1"/>
          </p:cNvSpPr>
          <p:nvPr>
            <p:ph sz="half" idx="2"/>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56" y="2362200"/>
            <a:ext cx="4343583"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10418"/>
            <a:ext cx="22098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177" y="2362200"/>
            <a:ext cx="4293301" cy="354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641022"/>
            <a:ext cx="21050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http://www.python.org/community/logos/python-logo-master-v3-T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6266022"/>
            <a:ext cx="1752600" cy="5919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776941" y="3322023"/>
            <a:ext cx="2362200" cy="276999"/>
          </a:xfrm>
          <a:prstGeom prst="rect">
            <a:avLst/>
          </a:prstGeom>
          <a:solidFill>
            <a:schemeClr val="bg1"/>
          </a:solidFill>
        </p:spPr>
        <p:txBody>
          <a:bodyPr wrap="square" rtlCol="0">
            <a:spAutoFit/>
          </a:bodyPr>
          <a:lstStyle/>
          <a:p>
            <a:r>
              <a:rPr lang="en-US" sz="1200" b="1" dirty="0" smtClean="0">
                <a:solidFill>
                  <a:schemeClr val="tx1">
                    <a:lumMod val="75000"/>
                    <a:lumOff val="25000"/>
                  </a:schemeClr>
                </a:solidFill>
              </a:rPr>
              <a:t>biomass (g/100m</a:t>
            </a:r>
            <a:r>
              <a:rPr lang="en-US" sz="1200" b="1" baseline="30000" dirty="0" smtClean="0">
                <a:solidFill>
                  <a:schemeClr val="tx1">
                    <a:lumMod val="75000"/>
                    <a:lumOff val="25000"/>
                  </a:schemeClr>
                </a:solidFill>
              </a:rPr>
              <a:t>2</a:t>
            </a:r>
            <a:endParaRPr lang="en-US" sz="1200" b="1" dirty="0">
              <a:solidFill>
                <a:schemeClr val="tx1">
                  <a:lumMod val="75000"/>
                  <a:lumOff val="25000"/>
                </a:schemeClr>
              </a:solidFill>
            </a:endParaRPr>
          </a:p>
        </p:txBody>
      </p:sp>
      <p:sp>
        <p:nvSpPr>
          <p:cNvPr id="11" name="TextBox 10"/>
          <p:cNvSpPr txBox="1"/>
          <p:nvPr/>
        </p:nvSpPr>
        <p:spPr>
          <a:xfrm rot="16200000">
            <a:off x="3569941" y="3295943"/>
            <a:ext cx="2362200" cy="276999"/>
          </a:xfrm>
          <a:prstGeom prst="rect">
            <a:avLst/>
          </a:prstGeom>
          <a:solidFill>
            <a:schemeClr val="bg1"/>
          </a:solidFill>
        </p:spPr>
        <p:txBody>
          <a:bodyPr wrap="square" rtlCol="0">
            <a:spAutoFit/>
          </a:bodyPr>
          <a:lstStyle/>
          <a:p>
            <a:r>
              <a:rPr lang="en-US" sz="1200" b="1" dirty="0" smtClean="0">
                <a:solidFill>
                  <a:schemeClr val="tx1">
                    <a:lumMod val="75000"/>
                    <a:lumOff val="25000"/>
                  </a:schemeClr>
                </a:solidFill>
              </a:rPr>
              <a:t>biomass (g/100m</a:t>
            </a:r>
            <a:r>
              <a:rPr lang="en-US" sz="1200" b="1" baseline="30000" dirty="0" smtClean="0">
                <a:solidFill>
                  <a:schemeClr val="tx1">
                    <a:lumMod val="75000"/>
                    <a:lumOff val="25000"/>
                  </a:schemeClr>
                </a:solidFill>
              </a:rPr>
              <a:t>2</a:t>
            </a:r>
            <a:endParaRPr lang="en-US" sz="1200" b="1" dirty="0">
              <a:solidFill>
                <a:schemeClr val="tx1">
                  <a:lumMod val="75000"/>
                  <a:lumOff val="25000"/>
                </a:schemeClr>
              </a:solidFill>
            </a:endParaRPr>
          </a:p>
        </p:txBody>
      </p:sp>
    </p:spTree>
    <p:extLst>
      <p:ext uri="{BB962C8B-B14F-4D97-AF65-F5344CB8AC3E}">
        <p14:creationId xmlns:p14="http://schemas.microsoft.com/office/powerpoint/2010/main" val="625293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Grouper Harvesting Rate</a:t>
            </a:r>
            <a:endParaRPr lang="en-US" dirty="0"/>
          </a:p>
        </p:txBody>
      </p:sp>
      <p:sp>
        <p:nvSpPr>
          <p:cNvPr id="5" name="Text Placeholder 4"/>
          <p:cNvSpPr>
            <a:spLocks noGrp="1"/>
          </p:cNvSpPr>
          <p:nvPr>
            <p:ph type="body" idx="1"/>
          </p:nvPr>
        </p:nvSpPr>
        <p:spPr/>
        <p:txBody>
          <a:bodyPr/>
          <a:lstStyle/>
          <a:p>
            <a:endParaRPr lang="en-US"/>
          </a:p>
        </p:txBody>
      </p:sp>
      <p:sp>
        <p:nvSpPr>
          <p:cNvPr id="6" name="Content Placeholder 5"/>
          <p:cNvSpPr>
            <a:spLocks noGrp="1"/>
          </p:cNvSpPr>
          <p:nvPr>
            <p:ph sz="half" idx="2"/>
          </p:nvPr>
        </p:nvSpPr>
        <p:spPr/>
        <p:txBody>
          <a:bodyPr/>
          <a:lstStyle/>
          <a:p>
            <a:endParaRPr lang="en-US" dirty="0"/>
          </a:p>
        </p:txBody>
      </p:sp>
      <p:sp>
        <p:nvSpPr>
          <p:cNvPr id="7" name="Text Placeholder 6"/>
          <p:cNvSpPr>
            <a:spLocks noGrp="1"/>
          </p:cNvSpPr>
          <p:nvPr>
            <p:ph type="body" sz="quarter" idx="3"/>
          </p:nvPr>
        </p:nvSpPr>
        <p:spPr/>
        <p:txBody>
          <a:bodyPr/>
          <a:lstStyle/>
          <a:p>
            <a:endParaRPr lang="en-US" dirty="0"/>
          </a:p>
        </p:txBody>
      </p:sp>
      <p:sp>
        <p:nvSpPr>
          <p:cNvPr id="8" name="Content Placeholder 7"/>
          <p:cNvSpPr>
            <a:spLocks noGrp="1"/>
          </p:cNvSpPr>
          <p:nvPr>
            <p:ph sz="quarter" idx="4"/>
          </p:nvPr>
        </p:nvSpPr>
        <p:spPr>
          <a:xfrm>
            <a:off x="5638800" y="2174875"/>
            <a:ext cx="3048000" cy="3951288"/>
          </a:xfrm>
        </p:spPr>
        <p:txBody>
          <a:bodyPr/>
          <a:lstStyle/>
          <a:p>
            <a:r>
              <a:rPr lang="en-US" dirty="0" smtClean="0"/>
              <a:t>Needed</a:t>
            </a:r>
          </a:p>
          <a:p>
            <a:r>
              <a:rPr lang="en-US" dirty="0" err="1" smtClean="0"/>
              <a:t>h</a:t>
            </a:r>
            <a:r>
              <a:rPr lang="en-US" baseline="-25000" dirty="0" err="1" smtClean="0"/>
              <a:t>LG</a:t>
            </a:r>
            <a:r>
              <a:rPr lang="en-US" baseline="-25000" dirty="0"/>
              <a:t> </a:t>
            </a:r>
            <a:r>
              <a:rPr lang="en-US" dirty="0" smtClean="0"/>
              <a:t>=0.35</a:t>
            </a:r>
          </a:p>
          <a:p>
            <a:r>
              <a:rPr lang="en-US" dirty="0" smtClean="0"/>
              <a:t>Current</a:t>
            </a:r>
          </a:p>
          <a:p>
            <a:r>
              <a:rPr lang="en-US" dirty="0" err="1"/>
              <a:t>h</a:t>
            </a:r>
            <a:r>
              <a:rPr lang="en-US" baseline="-25000" dirty="0" err="1"/>
              <a:t>LG</a:t>
            </a:r>
            <a:r>
              <a:rPr lang="en-US" baseline="-25000" dirty="0"/>
              <a:t> </a:t>
            </a:r>
            <a:r>
              <a:rPr lang="en-US" dirty="0" smtClean="0"/>
              <a:t>=0.0009</a:t>
            </a:r>
            <a:endParaRPr lang="en-US"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4269836"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http://www.python.org/community/logos/python-logo-master-v3-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6266022"/>
            <a:ext cx="1752600" cy="5919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664579" y="3150177"/>
            <a:ext cx="2362200" cy="307777"/>
          </a:xfrm>
          <a:prstGeom prst="rect">
            <a:avLst/>
          </a:prstGeom>
          <a:solidFill>
            <a:schemeClr val="bg1"/>
          </a:solidFill>
        </p:spPr>
        <p:txBody>
          <a:bodyPr wrap="square" rtlCol="0">
            <a:spAutoFit/>
          </a:bodyPr>
          <a:lstStyle/>
          <a:p>
            <a:r>
              <a:rPr lang="en-US" sz="1400" b="1" dirty="0" smtClean="0">
                <a:solidFill>
                  <a:schemeClr val="tx1">
                    <a:lumMod val="75000"/>
                    <a:lumOff val="25000"/>
                  </a:schemeClr>
                </a:solidFill>
              </a:rPr>
              <a:t>biomass (g/100m</a:t>
            </a:r>
            <a:r>
              <a:rPr lang="en-US" sz="1400" b="1" baseline="30000" dirty="0" smtClean="0">
                <a:solidFill>
                  <a:schemeClr val="tx1">
                    <a:lumMod val="75000"/>
                    <a:lumOff val="25000"/>
                  </a:schemeClr>
                </a:solidFill>
              </a:rPr>
              <a:t>2</a:t>
            </a:r>
            <a:endParaRPr lang="en-US" sz="1400" b="1" dirty="0">
              <a:solidFill>
                <a:schemeClr val="tx1">
                  <a:lumMod val="75000"/>
                  <a:lumOff val="25000"/>
                </a:schemeClr>
              </a:solidFill>
            </a:endParaRPr>
          </a:p>
        </p:txBody>
      </p:sp>
    </p:spTree>
    <p:extLst>
      <p:ext uri="{BB962C8B-B14F-4D97-AF65-F5344CB8AC3E}">
        <p14:creationId xmlns:p14="http://schemas.microsoft.com/office/powerpoint/2010/main" val="1515999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23" y="1752600"/>
            <a:ext cx="8229600" cy="1143000"/>
          </a:xfrm>
        </p:spPr>
        <p:txBody>
          <a:bodyPr>
            <a:normAutofit fontScale="90000"/>
          </a:bodyPr>
          <a:lstStyle/>
          <a:p>
            <a:r>
              <a:rPr lang="en-US" dirty="0" smtClean="0"/>
              <a:t>Proposed control methods</a:t>
            </a:r>
            <a:br>
              <a:rPr lang="en-US" dirty="0" smtClean="0"/>
            </a:br>
            <a:r>
              <a:rPr lang="en-US" dirty="0"/>
              <a:t/>
            </a:r>
            <a:br>
              <a:rPr lang="en-US" dirty="0"/>
            </a:br>
            <a:r>
              <a:rPr lang="en-US" dirty="0" smtClean="0"/>
              <a:t/>
            </a:r>
            <a:br>
              <a:rPr lang="en-US" dirty="0" smtClean="0"/>
            </a:b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8476" y="5226357"/>
            <a:ext cx="2175524" cy="1631643"/>
          </a:xfrm>
          <a:prstGeom prst="rect">
            <a:avLst/>
          </a:prstGeom>
        </p:spPr>
      </p:pic>
      <p:sp>
        <p:nvSpPr>
          <p:cNvPr id="10" name="Title 1"/>
          <p:cNvSpPr txBox="1">
            <a:spLocks/>
          </p:cNvSpPr>
          <p:nvPr/>
        </p:nvSpPr>
        <p:spPr>
          <a:xfrm>
            <a:off x="685800" y="35814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What if there was more Grouper?</a:t>
            </a:r>
            <a:endParaRPr lang="en-US" dirty="0"/>
          </a:p>
        </p:txBody>
      </p:sp>
    </p:spTree>
    <p:extLst>
      <p:ext uri="{BB962C8B-B14F-4D97-AF65-F5344CB8AC3E}">
        <p14:creationId xmlns:p14="http://schemas.microsoft.com/office/powerpoint/2010/main" val="394690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density relationship</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655761512"/>
              </p:ext>
            </p:extLst>
          </p:nvPr>
        </p:nvGraphicFramePr>
        <p:xfrm>
          <a:off x="304800" y="1524000"/>
          <a:ext cx="5181600"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p:cNvSpPr>
            <a:spLocks noGrp="1"/>
          </p:cNvSpPr>
          <p:nvPr>
            <p:ph sz="half" idx="2"/>
          </p:nvPr>
        </p:nvSpPr>
        <p:spPr>
          <a:xfrm>
            <a:off x="5715000" y="3048000"/>
            <a:ext cx="3124200" cy="2773363"/>
          </a:xfrm>
        </p:spPr>
        <p:txBody>
          <a:bodyPr/>
          <a:lstStyle/>
          <a:p>
            <a:r>
              <a:rPr lang="en-US" dirty="0" smtClean="0"/>
              <a:t>1800% increase G</a:t>
            </a:r>
          </a:p>
          <a:p>
            <a:r>
              <a:rPr lang="en-US" dirty="0" smtClean="0"/>
              <a:t>700% decrease L</a:t>
            </a:r>
            <a:endParaRPr lang="en-US" dirty="0"/>
          </a:p>
        </p:txBody>
      </p:sp>
      <p:sp>
        <p:nvSpPr>
          <p:cNvPr id="7" name="TextBox 6"/>
          <p:cNvSpPr txBox="1"/>
          <p:nvPr/>
        </p:nvSpPr>
        <p:spPr>
          <a:xfrm>
            <a:off x="5943600" y="4172980"/>
            <a:ext cx="4191000" cy="738664"/>
          </a:xfrm>
          <a:prstGeom prst="rect">
            <a:avLst/>
          </a:prstGeom>
          <a:noFill/>
        </p:spPr>
        <p:txBody>
          <a:bodyPr wrap="square" rtlCol="0">
            <a:spAutoFit/>
          </a:bodyPr>
          <a:lstStyle/>
          <a:p>
            <a:r>
              <a:rPr lang="en-US" sz="1200" dirty="0" err="1"/>
              <a:t>Exuma</a:t>
            </a:r>
            <a:r>
              <a:rPr lang="en-US" sz="1200" dirty="0"/>
              <a:t> Cays Land and Sea </a:t>
            </a:r>
            <a:r>
              <a:rPr lang="en-US" sz="1200" dirty="0" smtClean="0"/>
              <a:t>Park, Bahamas</a:t>
            </a:r>
          </a:p>
          <a:p>
            <a:r>
              <a:rPr lang="en-US" sz="1200" dirty="0" smtClean="0"/>
              <a:t> </a:t>
            </a:r>
            <a:r>
              <a:rPr lang="en-US" sz="1200" dirty="0"/>
              <a:t>(</a:t>
            </a:r>
            <a:r>
              <a:rPr lang="en-US" sz="1200" dirty="0" err="1"/>
              <a:t>Mumby</a:t>
            </a:r>
            <a:r>
              <a:rPr lang="en-US" sz="1200" dirty="0"/>
              <a:t>, </a:t>
            </a:r>
            <a:r>
              <a:rPr lang="en-US" sz="1200" dirty="0" err="1"/>
              <a:t>Harborne</a:t>
            </a:r>
            <a:r>
              <a:rPr lang="en-US" sz="1200" dirty="0"/>
              <a:t>, &amp; </a:t>
            </a:r>
            <a:r>
              <a:rPr lang="en-US" sz="1200" dirty="0" err="1"/>
              <a:t>Brumbaugh</a:t>
            </a:r>
            <a:r>
              <a:rPr lang="en-US" sz="1200" dirty="0"/>
              <a:t>, 2011)</a:t>
            </a:r>
            <a:r>
              <a:rPr lang="en-US" sz="1200" dirty="0" smtClean="0"/>
              <a:t> </a:t>
            </a:r>
            <a:endParaRPr lang="en-US" sz="1200" dirty="0"/>
          </a:p>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46" y="5257800"/>
            <a:ext cx="2567553" cy="1600200"/>
          </a:xfrm>
          <a:prstGeom prst="rect">
            <a:avLst/>
          </a:prstGeom>
        </p:spPr>
      </p:pic>
      <p:sp>
        <p:nvSpPr>
          <p:cNvPr id="8" name="TextBox 7"/>
          <p:cNvSpPr txBox="1"/>
          <p:nvPr/>
        </p:nvSpPr>
        <p:spPr>
          <a:xfrm>
            <a:off x="5791200" y="2050120"/>
            <a:ext cx="2678622" cy="40011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can we get this?</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cxnSp>
        <p:nvCxnSpPr>
          <p:cNvPr id="9" name="Straight Arrow Connector 8"/>
          <p:cNvCxnSpPr>
            <a:stCxn id="8" idx="1"/>
          </p:cNvCxnSpPr>
          <p:nvPr/>
        </p:nvCxnSpPr>
        <p:spPr>
          <a:xfrm flipH="1">
            <a:off x="4495800" y="2250175"/>
            <a:ext cx="1295400"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2308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Grouper Aquaculture</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23636"/>
            <a:ext cx="2543175" cy="255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056" y="5132273"/>
            <a:ext cx="2541553" cy="14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09476" y="3781302"/>
            <a:ext cx="2652714" cy="954107"/>
          </a:xfrm>
          <a:prstGeom prst="rect">
            <a:avLst/>
          </a:prstGeom>
          <a:noFill/>
        </p:spPr>
        <p:txBody>
          <a:bodyPr wrap="square" rtlCol="0">
            <a:spAutoFit/>
          </a:bodyPr>
          <a:lstStyle/>
          <a:p>
            <a:r>
              <a:rPr lang="en-US" sz="1400" dirty="0"/>
              <a:t>Based off grouper aquaculture in Thailand, China, Liao, </a:t>
            </a:r>
            <a:r>
              <a:rPr lang="en-US" sz="1400" dirty="0" smtClean="0"/>
              <a:t>Taiwan (</a:t>
            </a:r>
            <a:r>
              <a:rPr lang="en-US" sz="1400" dirty="0" err="1" smtClean="0"/>
              <a:t>Rimmer</a:t>
            </a:r>
            <a:r>
              <a:rPr lang="en-US" sz="1400" dirty="0"/>
              <a:t>, 1998; Tucker, 1999)</a:t>
            </a:r>
          </a:p>
          <a:p>
            <a:endParaRPr lang="en-US" sz="1400" dirty="0"/>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89" y="1600200"/>
            <a:ext cx="5486401" cy="114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5989" y="4419600"/>
            <a:ext cx="4918233" cy="1477328"/>
          </a:xfrm>
          <a:prstGeom prst="rect">
            <a:avLst/>
          </a:prstGeom>
          <a:noFill/>
        </p:spPr>
        <p:txBody>
          <a:bodyPr wrap="square" rtlCol="0">
            <a:spAutoFit/>
          </a:bodyPr>
          <a:lstStyle/>
          <a:p>
            <a:pPr marL="285750" indent="-285750">
              <a:buFont typeface="Arial" pitchFamily="34" charset="0"/>
              <a:buChar char="•"/>
            </a:pPr>
            <a:r>
              <a:rPr lang="en-US" sz="2400" dirty="0"/>
              <a:t>Assuming 50% grouper leave area</a:t>
            </a:r>
          </a:p>
          <a:p>
            <a:pPr marL="285750" indent="-285750">
              <a:buFont typeface="Arial" pitchFamily="34" charset="0"/>
              <a:buChar char="•"/>
            </a:pPr>
            <a:r>
              <a:rPr lang="en-US" sz="2400" dirty="0" smtClean="0"/>
              <a:t>~17.2 million </a:t>
            </a:r>
            <a:r>
              <a:rPr lang="en-US" sz="2400" dirty="0" err="1" smtClean="0"/>
              <a:t>lbs</a:t>
            </a:r>
            <a:r>
              <a:rPr lang="en-US" sz="2400" dirty="0" smtClean="0"/>
              <a:t>/grouper/year needed</a:t>
            </a:r>
          </a:p>
          <a:p>
            <a:pPr marL="285750" indent="-285750">
              <a:buFont typeface="Arial" pitchFamily="34" charset="0"/>
              <a:buChar char="•"/>
            </a:pPr>
            <a:endParaRPr lang="en-US" dirty="0"/>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849" y="3048000"/>
            <a:ext cx="3832410" cy="113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250" y="5267325"/>
            <a:ext cx="2876550" cy="1590675"/>
          </a:xfrm>
          <a:prstGeom prst="rect">
            <a:avLst/>
          </a:prstGeom>
        </p:spPr>
      </p:pic>
    </p:spTree>
    <p:extLst>
      <p:ext uri="{BB962C8B-B14F-4D97-AF65-F5344CB8AC3E}">
        <p14:creationId xmlns:p14="http://schemas.microsoft.com/office/powerpoint/2010/main" val="312870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 calcmode="lin" valueType="num">
                                      <p:cBhvr>
                                        <p:cTn id="7" dur="500" fill="hold"/>
                                        <p:tgtEl>
                                          <p:spTgt spid="12295"/>
                                        </p:tgtEl>
                                        <p:attrNameLst>
                                          <p:attrName>ppt_w</p:attrName>
                                        </p:attrNameLst>
                                      </p:cBhvr>
                                      <p:tavLst>
                                        <p:tav tm="0">
                                          <p:val>
                                            <p:fltVal val="0"/>
                                          </p:val>
                                        </p:tav>
                                        <p:tav tm="100000">
                                          <p:val>
                                            <p:strVal val="#ppt_w"/>
                                          </p:val>
                                        </p:tav>
                                      </p:tavLst>
                                    </p:anim>
                                    <p:anim calcmode="lin" valueType="num">
                                      <p:cBhvr>
                                        <p:cTn id="8" dur="500" fill="hold"/>
                                        <p:tgtEl>
                                          <p:spTgt spid="12295"/>
                                        </p:tgtEl>
                                        <p:attrNameLst>
                                          <p:attrName>ppt_h</p:attrName>
                                        </p:attrNameLst>
                                      </p:cBhvr>
                                      <p:tavLst>
                                        <p:tav tm="0">
                                          <p:val>
                                            <p:fltVal val="0"/>
                                          </p:val>
                                        </p:tav>
                                        <p:tav tm="100000">
                                          <p:val>
                                            <p:strVal val="#ppt_h"/>
                                          </p:val>
                                        </p:tav>
                                      </p:tavLst>
                                    </p:anim>
                                    <p:animEffect transition="in" filter="fade">
                                      <p:cBhvr>
                                        <p:cTn id="9" dur="500"/>
                                        <p:tgtEl>
                                          <p:spTgt spid="122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0"/>
                                        </p:tgtEl>
                                        <p:attrNameLst>
                                          <p:attrName>style.visibility</p:attrName>
                                        </p:attrNameLst>
                                      </p:cBhvr>
                                      <p:to>
                                        <p:strVal val="visible"/>
                                      </p:to>
                                    </p:set>
                                    <p:anim calcmode="lin" valueType="num">
                                      <p:cBhvr>
                                        <p:cTn id="19" dur="500" fill="hold"/>
                                        <p:tgtEl>
                                          <p:spTgt spid="12290"/>
                                        </p:tgtEl>
                                        <p:attrNameLst>
                                          <p:attrName>ppt_w</p:attrName>
                                        </p:attrNameLst>
                                      </p:cBhvr>
                                      <p:tavLst>
                                        <p:tav tm="0">
                                          <p:val>
                                            <p:fltVal val="0"/>
                                          </p:val>
                                        </p:tav>
                                        <p:tav tm="100000">
                                          <p:val>
                                            <p:strVal val="#ppt_w"/>
                                          </p:val>
                                        </p:tav>
                                      </p:tavLst>
                                    </p:anim>
                                    <p:anim calcmode="lin" valueType="num">
                                      <p:cBhvr>
                                        <p:cTn id="20" dur="500" fill="hold"/>
                                        <p:tgtEl>
                                          <p:spTgt spid="12290"/>
                                        </p:tgtEl>
                                        <p:attrNameLst>
                                          <p:attrName>ppt_h</p:attrName>
                                        </p:attrNameLst>
                                      </p:cBhvr>
                                      <p:tavLst>
                                        <p:tav tm="0">
                                          <p:val>
                                            <p:fltVal val="0"/>
                                          </p:val>
                                        </p:tav>
                                        <p:tav tm="100000">
                                          <p:val>
                                            <p:strVal val="#ppt_h"/>
                                          </p:val>
                                        </p:tav>
                                      </p:tavLst>
                                    </p:anim>
                                    <p:animEffect transition="in" filter="fade">
                                      <p:cBhvr>
                                        <p:cTn id="21" dur="500"/>
                                        <p:tgtEl>
                                          <p:spTgt spid="1229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0"/>
                                  </p:stCondLst>
                                  <p:childTnLst>
                                    <p:set>
                                      <p:cBhvr>
                                        <p:cTn id="28" dur="1" fill="hold">
                                          <p:stCondLst>
                                            <p:cond delay="0"/>
                                          </p:stCondLst>
                                        </p:cTn>
                                        <p:tgtEl>
                                          <p:spTgt spid="12291"/>
                                        </p:tgtEl>
                                        <p:attrNameLst>
                                          <p:attrName>style.visibility</p:attrName>
                                        </p:attrNameLst>
                                      </p:cBhvr>
                                      <p:to>
                                        <p:strVal val="visible"/>
                                      </p:to>
                                    </p:set>
                                    <p:anim calcmode="lin" valueType="num">
                                      <p:cBhvr>
                                        <p:cTn id="29" dur="500" fill="hold"/>
                                        <p:tgtEl>
                                          <p:spTgt spid="12291"/>
                                        </p:tgtEl>
                                        <p:attrNameLst>
                                          <p:attrName>ppt_w</p:attrName>
                                        </p:attrNameLst>
                                      </p:cBhvr>
                                      <p:tavLst>
                                        <p:tav tm="0">
                                          <p:val>
                                            <p:fltVal val="0"/>
                                          </p:val>
                                        </p:tav>
                                        <p:tav tm="100000">
                                          <p:val>
                                            <p:strVal val="#ppt_w"/>
                                          </p:val>
                                        </p:tav>
                                      </p:tavLst>
                                    </p:anim>
                                    <p:anim calcmode="lin" valueType="num">
                                      <p:cBhvr>
                                        <p:cTn id="30" dur="500" fill="hold"/>
                                        <p:tgtEl>
                                          <p:spTgt spid="12291"/>
                                        </p:tgtEl>
                                        <p:attrNameLst>
                                          <p:attrName>ppt_h</p:attrName>
                                        </p:attrNameLst>
                                      </p:cBhvr>
                                      <p:tavLst>
                                        <p:tav tm="0">
                                          <p:val>
                                            <p:fltVal val="0"/>
                                          </p:val>
                                        </p:tav>
                                        <p:tav tm="100000">
                                          <p:val>
                                            <p:strVal val="#ppt_h"/>
                                          </p:val>
                                        </p:tav>
                                      </p:tavLst>
                                    </p:anim>
                                    <p:animEffect transition="in" filter="fade">
                                      <p:cBhvr>
                                        <p:cTn id="31"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Lionfish?</a:t>
            </a:r>
            <a:endParaRPr lang="en-US" dirty="0"/>
          </a:p>
        </p:txBody>
      </p:sp>
      <p:sp>
        <p:nvSpPr>
          <p:cNvPr id="3" name="Content Placeholder 2"/>
          <p:cNvSpPr>
            <a:spLocks noGrp="1"/>
          </p:cNvSpPr>
          <p:nvPr>
            <p:ph idx="1"/>
          </p:nvPr>
        </p:nvSpPr>
        <p:spPr/>
        <p:txBody>
          <a:bodyPr/>
          <a:lstStyle/>
          <a:p>
            <a:r>
              <a:rPr lang="en-US" dirty="0" smtClean="0"/>
              <a:t>Venomous marine fish native to the Indo-Pacific</a:t>
            </a:r>
          </a:p>
          <a:p>
            <a:r>
              <a:rPr lang="en-US" dirty="0" smtClean="0"/>
              <a:t>Red, white, creamy, or blank bands with spiky fin rays</a:t>
            </a:r>
          </a:p>
          <a:p>
            <a:r>
              <a:rPr lang="en-US" dirty="0" smtClean="0"/>
              <a:t>Range in size from 2 to 18 inches</a:t>
            </a:r>
          </a:p>
          <a:p>
            <a:r>
              <a:rPr lang="en-US" dirty="0" smtClean="0"/>
              <a:t>Adults weigh between 300 and 400 grams</a:t>
            </a:r>
          </a:p>
          <a:p>
            <a:r>
              <a:rPr lang="en-US" dirty="0" smtClean="0"/>
              <a:t>Can live up to 18 years</a:t>
            </a:r>
          </a:p>
          <a:p>
            <a:endParaRPr lang="en-US" dirty="0"/>
          </a:p>
        </p:txBody>
      </p:sp>
      <p:pic>
        <p:nvPicPr>
          <p:cNvPr id="4" name="Picture 2" descr="http://2.bp.blogspot.com/-6fSEfQBcrus/ULzaskmrFrI/AAAAAAAAAd8/hZimWphLpbs/s1600/lionfish+for+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42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fontScale="90000"/>
          </a:bodyPr>
          <a:lstStyle/>
          <a:p>
            <a:r>
              <a:rPr lang="en-US" dirty="0" smtClean="0"/>
              <a:t>Python </a:t>
            </a:r>
            <a:r>
              <a:rPr lang="en-US" dirty="0"/>
              <a:t>Modeling </a:t>
            </a:r>
            <a:r>
              <a:rPr lang="en-US" dirty="0" smtClean="0"/>
              <a:t/>
            </a:r>
            <a:br>
              <a:rPr lang="en-US" dirty="0" smtClean="0"/>
            </a:br>
            <a:r>
              <a:rPr lang="en-US" dirty="0" smtClean="0"/>
              <a:t>with </a:t>
            </a:r>
            <a:br>
              <a:rPr lang="en-US" dirty="0" smtClean="0"/>
            </a:br>
            <a:r>
              <a:rPr lang="en-US" dirty="0" smtClean="0"/>
              <a:t>Grouper Aquaculture</a:t>
            </a:r>
            <a:endParaRPr lang="en-US" dirty="0"/>
          </a:p>
        </p:txBody>
      </p:sp>
      <p:pic>
        <p:nvPicPr>
          <p:cNvPr id="2050" name="Picture 2" descr="http://www.python.org/community/logos/python-logo-master-v3-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924424"/>
            <a:ext cx="5724525"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819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Density relationship from model</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447800"/>
            <a:ext cx="6324600" cy="4719732"/>
          </a:xfrm>
        </p:spPr>
      </p:pic>
      <p:sp>
        <p:nvSpPr>
          <p:cNvPr id="4" name="Content Placeholder 3"/>
          <p:cNvSpPr>
            <a:spLocks noGrp="1"/>
          </p:cNvSpPr>
          <p:nvPr>
            <p:ph sz="half" idx="2"/>
          </p:nvPr>
        </p:nvSpPr>
        <p:spPr>
          <a:xfrm>
            <a:off x="6248400" y="1600200"/>
            <a:ext cx="2438400" cy="4525963"/>
          </a:xfrm>
        </p:spPr>
        <p:txBody>
          <a:bodyPr>
            <a:normAutofit/>
          </a:bodyPr>
          <a:lstStyle/>
          <a:p>
            <a:r>
              <a:rPr lang="en-US" sz="2400" dirty="0" smtClean="0"/>
              <a:t>For low lionfish concentrations</a:t>
            </a:r>
            <a:endParaRPr lang="en-US" sz="2400" dirty="0"/>
          </a:p>
        </p:txBody>
      </p:sp>
      <p:pic>
        <p:nvPicPr>
          <p:cNvPr id="6" name="Picture 2" descr="http://www.python.org/community/logos/python-logo-master-v3-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6266022"/>
            <a:ext cx="1752600" cy="591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95300" y="3374023"/>
            <a:ext cx="2362200" cy="338554"/>
          </a:xfrm>
          <a:prstGeom prst="rect">
            <a:avLst/>
          </a:prstGeom>
          <a:solidFill>
            <a:schemeClr val="bg1"/>
          </a:solidFill>
        </p:spPr>
        <p:txBody>
          <a:bodyPr wrap="square" rtlCol="0">
            <a:spAutoFit/>
          </a:bodyPr>
          <a:lstStyle/>
          <a:p>
            <a:r>
              <a:rPr lang="en-US" sz="1600" b="1" dirty="0" smtClean="0">
                <a:solidFill>
                  <a:schemeClr val="tx1">
                    <a:lumMod val="75000"/>
                    <a:lumOff val="25000"/>
                  </a:schemeClr>
                </a:solidFill>
              </a:rPr>
              <a:t>biomass (g/100m</a:t>
            </a:r>
            <a:r>
              <a:rPr lang="en-US" sz="1600" b="1" baseline="30000" dirty="0" smtClean="0">
                <a:solidFill>
                  <a:schemeClr val="tx1">
                    <a:lumMod val="75000"/>
                    <a:lumOff val="25000"/>
                  </a:schemeClr>
                </a:solidFill>
              </a:rPr>
              <a:t>2</a:t>
            </a:r>
            <a:endParaRPr lang="en-US" sz="1600" b="1" dirty="0">
              <a:solidFill>
                <a:schemeClr val="tx1">
                  <a:lumMod val="75000"/>
                  <a:lumOff val="25000"/>
                </a:schemeClr>
              </a:solidFill>
            </a:endParaRPr>
          </a:p>
        </p:txBody>
      </p:sp>
    </p:spTree>
    <p:extLst>
      <p:ext uri="{BB962C8B-B14F-4D97-AF65-F5344CB8AC3E}">
        <p14:creationId xmlns:p14="http://schemas.microsoft.com/office/powerpoint/2010/main" val="529735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Studies</a:t>
            </a:r>
            <a:endParaRPr lang="en-US" dirty="0"/>
          </a:p>
        </p:txBody>
      </p:sp>
      <p:sp>
        <p:nvSpPr>
          <p:cNvPr id="3" name="Content Placeholder 2"/>
          <p:cNvSpPr>
            <a:spLocks noGrp="1"/>
          </p:cNvSpPr>
          <p:nvPr>
            <p:ph idx="1"/>
          </p:nvPr>
        </p:nvSpPr>
        <p:spPr/>
        <p:txBody>
          <a:bodyPr/>
          <a:lstStyle/>
          <a:p>
            <a:r>
              <a:rPr lang="en-US" dirty="0"/>
              <a:t>Quantifying lionfish natural mortality and the size-selective vulnerability to </a:t>
            </a:r>
            <a:r>
              <a:rPr lang="en-US" dirty="0" smtClean="0"/>
              <a:t>harvest. </a:t>
            </a:r>
          </a:p>
          <a:p>
            <a:r>
              <a:rPr lang="en-US" dirty="0" smtClean="0"/>
              <a:t>Role </a:t>
            </a:r>
            <a:r>
              <a:rPr lang="en-US" dirty="0"/>
              <a:t>that small-bodied grouper may play, particularly in preying upon juvenile </a:t>
            </a:r>
            <a:r>
              <a:rPr lang="en-US" dirty="0" smtClean="0"/>
              <a:t>lionfish</a:t>
            </a:r>
          </a:p>
          <a:p>
            <a:r>
              <a:rPr lang="en-US" dirty="0"/>
              <a:t>Economic incentives, such as the development of a commercial market for lionfish</a:t>
            </a:r>
            <a:r>
              <a:rPr lang="en-US" dirty="0" smtClean="0"/>
              <a:t> </a:t>
            </a:r>
          </a:p>
          <a:p>
            <a:endParaRPr lang="en-US" dirty="0" smtClean="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4750" y="5562600"/>
            <a:ext cx="1619250" cy="1295400"/>
          </a:xfrm>
          <a:prstGeom prst="rect">
            <a:avLst/>
          </a:prstGeom>
        </p:spPr>
      </p:pic>
    </p:spTree>
    <p:extLst>
      <p:ext uri="{BB962C8B-B14F-4D97-AF65-F5344CB8AC3E}">
        <p14:creationId xmlns:p14="http://schemas.microsoft.com/office/powerpoint/2010/main" val="2208586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sp>
        <p:nvSpPr>
          <p:cNvPr id="3" name="Content Placeholder 2"/>
          <p:cNvSpPr>
            <a:spLocks noGrp="1"/>
          </p:cNvSpPr>
          <p:nvPr>
            <p:ph sz="half" idx="1"/>
          </p:nvPr>
        </p:nvSpPr>
        <p:spPr/>
        <p:txBody>
          <a:bodyPr/>
          <a:lstStyle/>
          <a:p>
            <a:endParaRPr lang="en-US" dirty="0"/>
          </a:p>
        </p:txBody>
      </p:sp>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6" name="Content Placeholder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330841"/>
            <a:ext cx="8016949" cy="5344633"/>
          </a:xfrm>
          <a:prstGeom prst="rect">
            <a:avLst/>
          </a:prstGeom>
        </p:spPr>
      </p:pic>
      <p:sp>
        <p:nvSpPr>
          <p:cNvPr id="8" name="TextBox 7"/>
          <p:cNvSpPr txBox="1"/>
          <p:nvPr/>
        </p:nvSpPr>
        <p:spPr>
          <a:xfrm>
            <a:off x="2209800" y="5715000"/>
            <a:ext cx="762000" cy="307777"/>
          </a:xfrm>
          <a:prstGeom prst="rect">
            <a:avLst/>
          </a:prstGeom>
          <a:noFill/>
        </p:spPr>
        <p:txBody>
          <a:bodyPr wrap="square" rtlCol="0">
            <a:spAutoFit/>
          </a:bodyPr>
          <a:lstStyle/>
          <a:p>
            <a:r>
              <a:rPr lang="en-US" sz="1400" dirty="0" smtClean="0"/>
              <a:t>Lionfish</a:t>
            </a:r>
            <a:endParaRPr lang="en-US" dirty="0"/>
          </a:p>
        </p:txBody>
      </p:sp>
      <p:sp>
        <p:nvSpPr>
          <p:cNvPr id="11" name="TextBox 10"/>
          <p:cNvSpPr txBox="1"/>
          <p:nvPr/>
        </p:nvSpPr>
        <p:spPr>
          <a:xfrm rot="16200000">
            <a:off x="-61456" y="4694273"/>
            <a:ext cx="914400" cy="307777"/>
          </a:xfrm>
          <a:prstGeom prst="rect">
            <a:avLst/>
          </a:prstGeom>
          <a:noFill/>
        </p:spPr>
        <p:txBody>
          <a:bodyPr wrap="square" rtlCol="0">
            <a:spAutoFit/>
          </a:bodyPr>
          <a:lstStyle/>
          <a:p>
            <a:r>
              <a:rPr lang="en-US" sz="1400" dirty="0" smtClean="0"/>
              <a:t>Grouper</a:t>
            </a:r>
            <a:endParaRPr lang="en-US" dirty="0"/>
          </a:p>
        </p:txBody>
      </p:sp>
      <p:sp>
        <p:nvSpPr>
          <p:cNvPr id="4" name="Content Placeholder 3"/>
          <p:cNvSpPr>
            <a:spLocks noGrp="1"/>
          </p:cNvSpPr>
          <p:nvPr>
            <p:ph sz="half" idx="2"/>
          </p:nvPr>
        </p:nvSpPr>
        <p:spPr/>
        <p:txBody>
          <a:bodyPr/>
          <a:lstStyle/>
          <a:p>
            <a:endParaRPr lang="en-US"/>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61" y="1600200"/>
            <a:ext cx="3891039" cy="4457500"/>
          </a:xfrm>
          <a:prstGeom prst="rect">
            <a:avLst/>
          </a:prstGeom>
        </p:spPr>
      </p:pic>
    </p:spTree>
    <p:extLst>
      <p:ext uri="{BB962C8B-B14F-4D97-AF65-F5344CB8AC3E}">
        <p14:creationId xmlns:p14="http://schemas.microsoft.com/office/powerpoint/2010/main" val="2210022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model</a:t>
            </a:r>
            <a:endParaRPr lang="en-US" dirty="0"/>
          </a:p>
        </p:txBody>
      </p:sp>
      <p:sp>
        <p:nvSpPr>
          <p:cNvPr id="8" name="Text Placeholder 7"/>
          <p:cNvSpPr>
            <a:spLocks noGrp="1"/>
          </p:cNvSpPr>
          <p:nvPr>
            <p:ph type="body" idx="1"/>
          </p:nvPr>
        </p:nvSpPr>
        <p:spPr/>
        <p:txBody>
          <a:bodyPr/>
          <a:lstStyle/>
          <a:p>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33600" y="609600"/>
            <a:ext cx="5081582" cy="5821363"/>
          </a:xfrm>
        </p:spPr>
      </p:pic>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1596800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Lionfish Invasion</a:t>
            </a:r>
            <a:endParaRPr lang="en-US" dirty="0"/>
          </a:p>
        </p:txBody>
      </p:sp>
      <p:sp>
        <p:nvSpPr>
          <p:cNvPr id="3" name="Content Placeholder 2"/>
          <p:cNvSpPr>
            <a:spLocks noGrp="1"/>
          </p:cNvSpPr>
          <p:nvPr>
            <p:ph idx="1"/>
          </p:nvPr>
        </p:nvSpPr>
        <p:spPr/>
        <p:txBody>
          <a:bodyPr>
            <a:normAutofit/>
          </a:bodyPr>
          <a:lstStyle/>
          <a:p>
            <a:r>
              <a:rPr lang="en-US" dirty="0"/>
              <a:t>Reproduction </a:t>
            </a:r>
            <a:r>
              <a:rPr lang="en-US" dirty="0" smtClean="0"/>
              <a:t>- every </a:t>
            </a:r>
            <a:r>
              <a:rPr lang="en-US" dirty="0"/>
              <a:t>4 days </a:t>
            </a:r>
            <a:endParaRPr lang="en-US" dirty="0" smtClean="0"/>
          </a:p>
          <a:p>
            <a:r>
              <a:rPr lang="en-US" dirty="0" smtClean="0"/>
              <a:t>Spawn </a:t>
            </a:r>
            <a:r>
              <a:rPr lang="en-US" dirty="0"/>
              <a:t>over 2 million eggs/year</a:t>
            </a:r>
          </a:p>
          <a:p>
            <a:endParaRPr lang="en-US" dirty="0"/>
          </a:p>
          <a:p>
            <a:r>
              <a:rPr lang="en-US" dirty="0"/>
              <a:t>C</a:t>
            </a:r>
            <a:r>
              <a:rPr lang="en-US" dirty="0" smtClean="0"/>
              <a:t>onsume </a:t>
            </a:r>
            <a:r>
              <a:rPr lang="en-US" dirty="0"/>
              <a:t>over 70 species of fish </a:t>
            </a:r>
            <a:endParaRPr lang="en-US" dirty="0" smtClean="0"/>
          </a:p>
          <a:p>
            <a:r>
              <a:rPr lang="en-US" dirty="0" smtClean="0"/>
              <a:t>Eat prey </a:t>
            </a:r>
            <a:r>
              <a:rPr lang="en-US" dirty="0"/>
              <a:t>up to half their body </a:t>
            </a:r>
            <a:r>
              <a:rPr lang="en-US" dirty="0" smtClean="0"/>
              <a:t>length</a:t>
            </a:r>
          </a:p>
          <a:p>
            <a:endParaRPr lang="en-US" dirty="0"/>
          </a:p>
          <a:p>
            <a:r>
              <a:rPr lang="en-US" dirty="0" smtClean="0"/>
              <a:t>Who is eating the Lionfish?</a:t>
            </a:r>
            <a:endParaRPr lang="en-US" dirty="0"/>
          </a:p>
          <a:p>
            <a:pPr lvl="3"/>
            <a:r>
              <a:rPr lang="en-US" dirty="0"/>
              <a:t>moray eel, sharks, grouper, </a:t>
            </a:r>
            <a:r>
              <a:rPr lang="en-US" dirty="0" smtClean="0"/>
              <a:t>humans ~ not really</a:t>
            </a:r>
            <a:endParaRPr lang="en-US" dirty="0"/>
          </a:p>
          <a:p>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8444" y="5524500"/>
            <a:ext cx="1975556"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6767"/>
          <a:stretch/>
        </p:blipFill>
        <p:spPr bwMode="auto">
          <a:xfrm>
            <a:off x="7147336" y="4200525"/>
            <a:ext cx="1996663"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descr="http://i1.ytimg.com/vi/YQiTkIU84Y0/maxresdefaul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543"/>
          <a:stretch/>
        </p:blipFill>
        <p:spPr bwMode="auto">
          <a:xfrm>
            <a:off x="7157890" y="2930843"/>
            <a:ext cx="1996663" cy="126968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9512"/>
          <a:stretch/>
        </p:blipFill>
        <p:spPr bwMode="auto">
          <a:xfrm>
            <a:off x="7157891" y="1425893"/>
            <a:ext cx="1996662"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t="3764"/>
          <a:stretch/>
        </p:blipFill>
        <p:spPr>
          <a:xfrm>
            <a:off x="7168444" y="-1"/>
            <a:ext cx="1975555" cy="1425893"/>
          </a:xfrm>
          <a:prstGeom prst="rect">
            <a:avLst/>
          </a:prstGeom>
        </p:spPr>
      </p:pic>
    </p:spTree>
    <p:extLst>
      <p:ext uri="{BB962C8B-B14F-4D97-AF65-F5344CB8AC3E}">
        <p14:creationId xmlns:p14="http://schemas.microsoft.com/office/powerpoint/2010/main" val="1940278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Lionfish Problem</a:t>
            </a:r>
            <a:endParaRPr lang="en-US" dirty="0"/>
          </a:p>
        </p:txBody>
      </p:sp>
      <p:sp>
        <p:nvSpPr>
          <p:cNvPr id="5" name="Text Placeholder 4"/>
          <p:cNvSpPr>
            <a:spLocks noGrp="1"/>
          </p:cNvSpPr>
          <p:nvPr>
            <p:ph type="body" idx="1"/>
          </p:nvPr>
        </p:nvSpPr>
        <p:spPr/>
        <p:txBody>
          <a:bodyPr/>
          <a:lstStyle/>
          <a:p>
            <a:pPr algn="ctr"/>
            <a:r>
              <a:rPr lang="en-US" dirty="0" smtClean="0"/>
              <a:t>2009 estimate	</a:t>
            </a:r>
            <a:endParaRPr lang="en-US" dirty="0"/>
          </a:p>
        </p:txBody>
      </p:sp>
      <p:sp>
        <p:nvSpPr>
          <p:cNvPr id="7" name="Text Placeholder 6"/>
          <p:cNvSpPr>
            <a:spLocks noGrp="1"/>
          </p:cNvSpPr>
          <p:nvPr>
            <p:ph type="body" sz="quarter" idx="3"/>
          </p:nvPr>
        </p:nvSpPr>
        <p:spPr/>
        <p:txBody>
          <a:bodyPr/>
          <a:lstStyle/>
          <a:p>
            <a:pPr algn="ctr"/>
            <a:r>
              <a:rPr lang="en-US" dirty="0" smtClean="0"/>
              <a:t>Future estimate</a:t>
            </a:r>
            <a:endParaRPr lang="en-US" dirty="0"/>
          </a:p>
        </p:txBody>
      </p:sp>
      <p:pic>
        <p:nvPicPr>
          <p:cNvPr id="9" name="Content Placeholder 8"/>
          <p:cNvPicPr>
            <a:picLocks noGrp="1"/>
          </p:cNvPicPr>
          <p:nvPr>
            <p:ph sz="half" idx="2"/>
          </p:nvPr>
        </p:nvPicPr>
        <p:blipFill>
          <a:blip r:embed="rId3"/>
          <a:stretch>
            <a:fillRect/>
          </a:stretch>
        </p:blipFill>
        <p:spPr>
          <a:xfrm>
            <a:off x="501650" y="2174875"/>
            <a:ext cx="3951288" cy="3951288"/>
          </a:xfrm>
          <a:prstGeom prst="rect">
            <a:avLst/>
          </a:prstGeom>
        </p:spPr>
      </p:pic>
      <p:pic>
        <p:nvPicPr>
          <p:cNvPr id="10" name="Content Placeholder 9"/>
          <p:cNvPicPr>
            <a:picLocks noGrp="1"/>
          </p:cNvPicPr>
          <p:nvPr>
            <p:ph sz="quarter" idx="4"/>
          </p:nvPr>
        </p:nvPicPr>
        <p:blipFill>
          <a:blip r:embed="rId4"/>
          <a:stretch>
            <a:fillRect/>
          </a:stretch>
        </p:blipFill>
        <p:spPr>
          <a:xfrm>
            <a:off x="5638800" y="2286000"/>
            <a:ext cx="2905125" cy="3762375"/>
          </a:xfrm>
          <a:prstGeom prst="rect">
            <a:avLst/>
          </a:prstGeom>
        </p:spPr>
      </p:pic>
      <p:sp>
        <p:nvSpPr>
          <p:cNvPr id="11" name="Right Arrow 10"/>
          <p:cNvSpPr/>
          <p:nvPr/>
        </p:nvSpPr>
        <p:spPr>
          <a:xfrm>
            <a:off x="4648200" y="3429000"/>
            <a:ext cx="838200" cy="99060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97140" y="6172200"/>
            <a:ext cx="2362200" cy="261610"/>
          </a:xfrm>
          <a:prstGeom prst="rect">
            <a:avLst/>
          </a:prstGeom>
          <a:noFill/>
        </p:spPr>
        <p:txBody>
          <a:bodyPr wrap="square" rtlCol="0">
            <a:spAutoFit/>
          </a:bodyPr>
          <a:lstStyle/>
          <a:p>
            <a:r>
              <a:rPr lang="en-US" sz="1100" b="1" dirty="0"/>
              <a:t>(Morris &amp; Akins, 2009)</a:t>
            </a:r>
            <a:endParaRPr lang="en-US" sz="1100" dirty="0"/>
          </a:p>
        </p:txBody>
      </p:sp>
    </p:spTree>
    <p:extLst>
      <p:ext uri="{BB962C8B-B14F-4D97-AF65-F5344CB8AC3E}">
        <p14:creationId xmlns:p14="http://schemas.microsoft.com/office/powerpoint/2010/main" val="1118788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Lionfish Problem in USVI</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Lionfish may cause deleterious changes in coral reef ecosystems</a:t>
            </a:r>
          </a:p>
          <a:p>
            <a:r>
              <a:rPr lang="en-US" dirty="0" smtClean="0"/>
              <a:t>Capable of removing prey community</a:t>
            </a:r>
          </a:p>
          <a:p>
            <a:r>
              <a:rPr lang="en-US" dirty="0" smtClean="0"/>
              <a:t>Lionfish eat the fish that eat the algae choking the coral reefs and the coral dies</a:t>
            </a:r>
          </a:p>
          <a:p>
            <a:r>
              <a:rPr lang="en-US" dirty="0" smtClean="0"/>
              <a:t>Eat 85% of hatchlings of native fish</a:t>
            </a:r>
          </a:p>
          <a:p>
            <a:r>
              <a:rPr lang="en-US" dirty="0" smtClean="0"/>
              <a:t>USVI economic HIT ~ 300 to 500 million</a:t>
            </a:r>
          </a:p>
          <a:p>
            <a:pPr lvl="1"/>
            <a:r>
              <a:rPr lang="en-US" dirty="0" smtClean="0"/>
              <a:t>University of Virgin Islands</a:t>
            </a:r>
          </a:p>
          <a:p>
            <a:endParaRPr lang="en-US" dirty="0"/>
          </a:p>
        </p:txBody>
      </p:sp>
      <p:pic>
        <p:nvPicPr>
          <p:cNvPr id="4" name="Picture 2" descr="http://2.bp.blogspot.com/-6fSEfQBcrus/ULzaskmrFrI/AAAAAAAAAd8/hZimWphLpbs/s1600/lionfish+for+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181" y="5523885"/>
            <a:ext cx="1778819" cy="1334114"/>
          </a:xfrm>
          <a:prstGeom prst="rect">
            <a:avLst/>
          </a:prstGeom>
        </p:spPr>
      </p:pic>
    </p:spTree>
    <p:extLst>
      <p:ext uri="{BB962C8B-B14F-4D97-AF65-F5344CB8AC3E}">
        <p14:creationId xmlns:p14="http://schemas.microsoft.com/office/powerpoint/2010/main" val="3506528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are we looking at this problem?</a:t>
            </a:r>
            <a:endParaRPr lang="en-US" dirty="0"/>
          </a:p>
        </p:txBody>
      </p:sp>
      <p:sp>
        <p:nvSpPr>
          <p:cNvPr id="3" name="Content Placeholder 2"/>
          <p:cNvSpPr>
            <a:spLocks noGrp="1"/>
          </p:cNvSpPr>
          <p:nvPr>
            <p:ph idx="1"/>
          </p:nvPr>
        </p:nvSpPr>
        <p:spPr/>
        <p:txBody>
          <a:bodyPr/>
          <a:lstStyle/>
          <a:p>
            <a:r>
              <a:rPr lang="en-US" dirty="0" smtClean="0"/>
              <a:t>To date only one study has explored the level of harvest required</a:t>
            </a:r>
          </a:p>
          <a:p>
            <a:r>
              <a:rPr lang="en-US" dirty="0" smtClean="0"/>
              <a:t>Results suggested 27% of adult population would have to be killed monthly</a:t>
            </a:r>
          </a:p>
          <a:p>
            <a:r>
              <a:rPr lang="en-US" dirty="0" smtClean="0"/>
              <a:t>Unclear whether removal efforts can reduce lionfish population</a:t>
            </a:r>
            <a:endParaRPr lang="en-US" dirty="0"/>
          </a:p>
        </p:txBody>
      </p:sp>
      <p:pic>
        <p:nvPicPr>
          <p:cNvPr id="4" name="Picture 2" descr="http://2.bp.blogspot.com/-6fSEfQBcrus/ULzaskmrFrI/AAAAAAAAAd8/hZimWphLpbs/s1600/lionfish+for+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259" y="5215223"/>
            <a:ext cx="1740741" cy="1642777"/>
          </a:xfrm>
          <a:prstGeom prst="rect">
            <a:avLst/>
          </a:prstGeom>
        </p:spPr>
      </p:pic>
    </p:spTree>
    <p:extLst>
      <p:ext uri="{BB962C8B-B14F-4D97-AF65-F5344CB8AC3E}">
        <p14:creationId xmlns:p14="http://schemas.microsoft.com/office/powerpoint/2010/main" val="208046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to model?</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1206" y="5486400"/>
            <a:ext cx="1712794" cy="1371600"/>
          </a:xfrm>
        </p:spPr>
      </p:pic>
      <p:sp>
        <p:nvSpPr>
          <p:cNvPr id="4" name="TextBox 3"/>
          <p:cNvSpPr txBox="1"/>
          <p:nvPr/>
        </p:nvSpPr>
        <p:spPr>
          <a:xfrm>
            <a:off x="1219200" y="1905000"/>
            <a:ext cx="6858000" cy="5509200"/>
          </a:xfrm>
          <a:prstGeom prst="rect">
            <a:avLst/>
          </a:prstGeom>
          <a:noFill/>
        </p:spPr>
        <p:txBody>
          <a:bodyPr wrap="square" rtlCol="0">
            <a:spAutoFit/>
          </a:bodyPr>
          <a:lstStyle/>
          <a:p>
            <a:pPr marL="285750" indent="-285750">
              <a:buFont typeface="Arial" pitchFamily="34" charset="0"/>
              <a:buChar char="•"/>
            </a:pPr>
            <a:r>
              <a:rPr lang="en-US" sz="3200" dirty="0" smtClean="0"/>
              <a:t>How much harvesting of lionfish is needed in USVI to bring their population to equilibrium?</a:t>
            </a:r>
          </a:p>
          <a:p>
            <a:pPr marL="285750" indent="-285750">
              <a:buFont typeface="Arial" pitchFamily="34" charset="0"/>
              <a:buChar char="•"/>
            </a:pPr>
            <a:endParaRPr lang="en-US" sz="3200" dirty="0" smtClean="0"/>
          </a:p>
          <a:p>
            <a:pPr marL="285750" indent="-285750">
              <a:buFont typeface="Arial" pitchFamily="34" charset="0"/>
              <a:buChar char="•"/>
            </a:pPr>
            <a:r>
              <a:rPr lang="en-US" sz="3200" dirty="0" smtClean="0"/>
              <a:t>Can humans harvesting help?</a:t>
            </a:r>
          </a:p>
          <a:p>
            <a:pPr marL="285750" indent="-285750">
              <a:buFont typeface="Arial" pitchFamily="34" charset="0"/>
              <a:buChar char="•"/>
            </a:pPr>
            <a:endParaRPr lang="en-US" sz="3200" dirty="0" smtClean="0"/>
          </a:p>
          <a:p>
            <a:pPr marL="285750" indent="-285750">
              <a:buFont typeface="Arial" pitchFamily="34" charset="0"/>
              <a:buChar char="•"/>
            </a:pPr>
            <a:r>
              <a:rPr lang="en-US" sz="3200" dirty="0" smtClean="0"/>
              <a:t>Can </a:t>
            </a:r>
            <a:r>
              <a:rPr lang="en-US" sz="3200" dirty="0" err="1" smtClean="0"/>
              <a:t>biocontrol</a:t>
            </a:r>
            <a:r>
              <a:rPr lang="en-US" sz="3200" dirty="0" smtClean="0"/>
              <a:t> help? </a:t>
            </a:r>
          </a:p>
          <a:p>
            <a:pPr marL="742950" lvl="1" indent="-285750">
              <a:buFont typeface="Arial" pitchFamily="34" charset="0"/>
              <a:buChar char="•"/>
            </a:pPr>
            <a:r>
              <a:rPr lang="en-US" sz="3200" dirty="0" smtClean="0"/>
              <a:t>Potential of Grouper </a:t>
            </a:r>
            <a:r>
              <a:rPr lang="en-US" sz="3200" dirty="0" err="1" smtClean="0"/>
              <a:t>biocontrol</a:t>
            </a:r>
            <a:r>
              <a:rPr lang="en-US" sz="3200" dirty="0" smtClean="0"/>
              <a:t> </a:t>
            </a:r>
          </a:p>
          <a:p>
            <a:pPr lvl="1"/>
            <a:r>
              <a:rPr lang="en-US" sz="3200" dirty="0"/>
              <a:t> </a:t>
            </a:r>
            <a:r>
              <a:rPr lang="en-US" sz="3200" dirty="0" smtClean="0"/>
              <a:t>   of lionfish?</a:t>
            </a:r>
            <a:endParaRPr lang="en-US" sz="3200" dirty="0"/>
          </a:p>
          <a:p>
            <a:pPr marL="285750" indent="-285750">
              <a:buFont typeface="Arial" pitchFamily="34" charset="0"/>
              <a:buChar char="•"/>
            </a:pPr>
            <a:endParaRPr lang="en-US" sz="3200" dirty="0" smtClean="0"/>
          </a:p>
          <a:p>
            <a:r>
              <a:rPr lang="en-US" sz="3200" dirty="0"/>
              <a:t>	</a:t>
            </a:r>
          </a:p>
        </p:txBody>
      </p:sp>
    </p:spTree>
    <p:extLst>
      <p:ext uri="{BB962C8B-B14F-4D97-AF65-F5344CB8AC3E}">
        <p14:creationId xmlns:p14="http://schemas.microsoft.com/office/powerpoint/2010/main" val="2027337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8229600" cy="1143000"/>
          </a:xfrm>
        </p:spPr>
        <p:txBody>
          <a:bodyPr/>
          <a:lstStyle/>
          <a:p>
            <a:r>
              <a:rPr lang="en-US" dirty="0" smtClean="0"/>
              <a:t>Predator-Prey Modeling</a:t>
            </a:r>
            <a:endParaRPr lang="en-US" dirty="0"/>
          </a:p>
        </p:txBody>
      </p:sp>
      <p:pic>
        <p:nvPicPr>
          <p:cNvPr id="7" name="Picture 2" descr="http://2.bp.blogspot.com/-6fSEfQBcrus/ULzaskmrFrI/AAAAAAAAAd8/hZimWphLpbs/s1600/lionfish+for+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3259" y="5523885"/>
            <a:ext cx="1740741" cy="133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0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1038</TotalTime>
  <Words>1474</Words>
  <Application>Microsoft Office PowerPoint</Application>
  <PresentationFormat>On-screen Show (4:3)</PresentationFormat>
  <Paragraphs>224</Paragraphs>
  <Slides>34</Slides>
  <Notes>16</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PowerPoint Presentation</vt:lpstr>
      <vt:lpstr>Outline</vt:lpstr>
      <vt:lpstr>What are Lionfish?</vt:lpstr>
      <vt:lpstr>Lionfish Invasion</vt:lpstr>
      <vt:lpstr>Lionfish Problem</vt:lpstr>
      <vt:lpstr>Lionfish Problem in USVI</vt:lpstr>
      <vt:lpstr>Why are we looking at this problem?</vt:lpstr>
      <vt:lpstr>Why do we need to model?</vt:lpstr>
      <vt:lpstr>Predator-Prey Modeling</vt:lpstr>
      <vt:lpstr>Initial Proposed Model</vt:lpstr>
      <vt:lpstr>Lotka-Volterra Model</vt:lpstr>
      <vt:lpstr>Predator-Prey Model</vt:lpstr>
      <vt:lpstr>Model Inputs</vt:lpstr>
      <vt:lpstr>Resources for model inputs</vt:lpstr>
      <vt:lpstr>Lionfish inputs</vt:lpstr>
      <vt:lpstr>Grouper inputs</vt:lpstr>
      <vt:lpstr>Coral fish inputs</vt:lpstr>
      <vt:lpstr>Initial Model</vt:lpstr>
      <vt:lpstr>Revised Model</vt:lpstr>
      <vt:lpstr>Revised Model </vt:lpstr>
      <vt:lpstr>Model Calculations</vt:lpstr>
      <vt:lpstr>Harvesting</vt:lpstr>
      <vt:lpstr>Human harvesting</vt:lpstr>
      <vt:lpstr>Python Modeling</vt:lpstr>
      <vt:lpstr>Python Modeling</vt:lpstr>
      <vt:lpstr>Grouper Harvesting Rate</vt:lpstr>
      <vt:lpstr>Proposed control methods   </vt:lpstr>
      <vt:lpstr>Actual density relationship</vt:lpstr>
      <vt:lpstr>Grouper Aquaculture</vt:lpstr>
      <vt:lpstr>Python Modeling  with  Grouper Aquaculture</vt:lpstr>
      <vt:lpstr>Density relationship from model</vt:lpstr>
      <vt:lpstr>Future Studies</vt:lpstr>
      <vt:lpstr>Questions</vt:lpstr>
      <vt:lpstr>Matlab model</vt:lpstr>
    </vt:vector>
  </TitlesOfParts>
  <Company>University of Louisiana at Lafayette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Technology</dc:creator>
  <cp:lastModifiedBy>Neo</cp:lastModifiedBy>
  <cp:revision>59</cp:revision>
  <cp:lastPrinted>2013-12-05T13:51:24Z</cp:lastPrinted>
  <dcterms:created xsi:type="dcterms:W3CDTF">2013-12-03T14:28:39Z</dcterms:created>
  <dcterms:modified xsi:type="dcterms:W3CDTF">2013-12-06T23:18:25Z</dcterms:modified>
</cp:coreProperties>
</file>